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9" r:id="rId8"/>
    <p:sldId id="300" r:id="rId9"/>
    <p:sldId id="301" r:id="rId10"/>
    <p:sldId id="302" r:id="rId11"/>
    <p:sldId id="303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98" r:id="rId24"/>
    <p:sldId id="273" r:id="rId25"/>
    <p:sldId id="274" r:id="rId26"/>
    <p:sldId id="297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1B2780-95C5-4A08-9C5F-E4AB4AF20A68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06536E0-D9C6-4542-B9C6-7576C55437B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hyperlink" Target="http://www.lavc.edu/cooped%20or%20call%20818-947-233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6000" dirty="0" smtClean="0">
                <a:latin typeface="Calibri" pitchFamily="34" charset="0"/>
                <a:cs typeface="Calibri" pitchFamily="34" charset="0"/>
              </a:rPr>
              <a:t>FAQ</a:t>
            </a:r>
            <a:endParaRPr lang="en-US" sz="6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315200" cy="990600"/>
          </a:xfrm>
        </p:spPr>
        <p:txBody>
          <a:bodyPr/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latin typeface="Calibri" pitchFamily="34" charset="0"/>
                <a:cs typeface="Calibri" pitchFamily="34" charset="0"/>
              </a:rPr>
              <a:t>COOPERATIVE EDUCATION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86400"/>
            <a:ext cx="1774164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961697"/>
      </p:ext>
    </p:extLst>
  </p:cSld>
  <p:clrMapOvr>
    <a:masterClrMapping/>
  </p:clrMapOvr>
  <p:transition spd="slow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Each student is evaluated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by their employer/supervisor.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This evaluation is worth</a:t>
            </a: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 to 100 points.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WINDOWS\Temporary Internet Files\Content.IE5\XGBJX7MO\MC9000788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267200"/>
            <a:ext cx="2650332" cy="151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82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student’s homework scores are added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their employer evaluation score</a:t>
            </a: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 get a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final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total score.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student can earn up to 180 points. 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Below is the breakdown:</a:t>
            </a: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153 – 180 points = A</a:t>
            </a: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126 – 152 points = B</a:t>
            </a: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108 – 125 points = C</a:t>
            </a: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  90 – 107 points = D</a:t>
            </a: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  80 and under     = F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8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must learn three (3) new skills at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your worksite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during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course of the semester.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job is related to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your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major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wish to receive elective credit in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your major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all 3 objectives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must relate to your major.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do I earn my units?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91193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If your job is not major related,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objectives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need only be new learning experiences.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All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1st time Coop Ed students must attend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two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(2) seminars offered during the semester.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All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2nd, 3rd and 4th time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Coop. Ed.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students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are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given a written assignment that is due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near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end of the semester.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714382"/>
      </p:ext>
    </p:extLst>
  </p:cSld>
  <p:clrMapOvr>
    <a:masterClrMapping/>
  </p:clrMapOvr>
  <p:transition spd="slow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Learning Objectives are the goals developed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between you 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supervisor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that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must be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accomplished by you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later than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date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specified,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which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is near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end of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semester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are “Learning Objectives?”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WINDOWS\Temporary Internet Files\Content.IE5\88OCKVLE\MC9003356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3609315" cy="228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5067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You and your supervisor should discuss and decide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on what three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objectives you are to accomplish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due date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objective needs to take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between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16-20 hours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to complete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objectives will form the basis for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grade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supervisor will be asked to give you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end of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semester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3445"/>
      </p:ext>
    </p:extLst>
  </p:cSld>
  <p:clrMapOvr>
    <a:masterClrMapping/>
  </p:clrMapOvr>
  <p:transition spd="slow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These proposed objectives must be submitted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time of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initial meeting with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Coop. Ed.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Director. 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Once your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objectives have been approved,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will be given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 Expectations Contract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and your supervisor to sign.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This signed Contract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must be returned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our office within two days.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74596"/>
      </p:ext>
    </p:extLst>
  </p:cSld>
  <p:clrMapOvr>
    <a:masterClrMapping/>
  </p:clrMapOvr>
  <p:transition spd="slow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733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Cooperative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Education units are used as elective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credit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your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major if your job is related to your major.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must declare a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Career Technical Education (CTE) major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earn elective credit.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job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is unrelated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your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major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or you are an undecided major,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units you earn are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considered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General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units.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is the difference between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Major 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units and 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General 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units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992"/>
      </p:ext>
    </p:extLst>
  </p:cSld>
  <p:clrMapOvr>
    <a:masterClrMapping/>
  </p:clrMapOvr>
  <p:transition spd="slow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These units can be used to complete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required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number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units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graduate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/ or complete general education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requirements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are these units good for?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3" name="Picture 3" descr="C:\WINDOWS\Temporary Internet Files\Content.IE5\ZYO9ZAGW\MC9001954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37466"/>
            <a:ext cx="1600200" cy="276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1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14:prism isContent="1" isInverted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Example: You need 62 units to graduate.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You've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completed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all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required classes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only have 56 units.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</a:t>
            </a:r>
            <a:r>
              <a:rPr lang="en-US" dirty="0">
                <a:latin typeface="Calibri" pitchFamily="34" charset="0"/>
                <a:cs typeface="Calibri" pitchFamily="34" charset="0"/>
              </a:rPr>
              <a:t>' re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short 6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units.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General Cooperative Education units you earn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be used to fill in for the units you're short.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4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prism isContent="1"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is Cooperative Education?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WINDOWS\Temporary Internet Files\Content.IE5\ZYO9ZAGW\MC9004462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4191000"/>
            <a:ext cx="133487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WINDOWS\Temporary Internet Files\Content.IE5\E8F669AL\MC9000567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257" y="4501380"/>
            <a:ext cx="2012143" cy="98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WINDOWS\Temporary Internet Files\Content.IE5\XGBJX7MO\MC90044600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86250"/>
            <a:ext cx="1219200" cy="130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29000" y="2895600"/>
            <a:ext cx="2286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en-US" sz="26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the college, </a:t>
            </a:r>
            <a:r>
              <a:rPr lang="en-US" sz="26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 </a:t>
            </a:r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143000"/>
            <a:ext cx="8229600" cy="190499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It is called “Cooperative Education” </a:t>
            </a:r>
          </a:p>
          <a:p>
            <a:pPr marL="0" indent="0" algn="ctr">
              <a:buFont typeface="Wingdings 2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because the program establishes </a:t>
            </a:r>
          </a:p>
          <a:p>
            <a:pPr marL="0" indent="0" algn="ctr">
              <a:buFont typeface="Wingdings 2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three-way relationship between </a:t>
            </a:r>
          </a:p>
          <a:p>
            <a:pPr marL="0" indent="0" algn="ctr">
              <a:buFont typeface="Wingdings 2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student,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9911" y="3378799"/>
            <a:ext cx="26641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and the employer</a:t>
            </a:r>
            <a:r>
              <a:rPr lang="en-US" sz="2000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9995267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 uiExpand="1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86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These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units are transferable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only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the CSU system.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California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State Universities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cs typeface="Calibri" pitchFamily="34" charset="0"/>
              </a:rPr>
              <a:t>Northridge, Fresno, etc.)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Can </a:t>
            </a:r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 transfer these units to a university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6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0">
        <p:blinds dir="vert"/>
      </p:transition>
    </mc:Choice>
    <mc:Fallback xmlns="">
      <p:transition spd="slow" advTm="10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0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units earned are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CTE major-related,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can earn up to 4 units of credit each semester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up to 4 semesters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That’s up to 16 units possible. 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can transfer up to 12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of those units.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many units can I transfer</a:t>
            </a:r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en-US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16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are enrolled in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General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units,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can earn up to 6 units of credit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the course of 2 semesters.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can transfer up to 6 units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1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can take Coop. Ed.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up to 4 semesters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you are earning college credit in your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CTE major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can take Coop. Ed.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up to 2 semesters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you are earning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General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credit.</a:t>
            </a: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maximum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number of times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can enroll in Coop. Ed. is </a:t>
            </a:r>
            <a:r>
              <a:rPr lang="en-US" u="sng" dirty="0" smtClean="0">
                <a:latin typeface="Calibri" pitchFamily="34" charset="0"/>
                <a:cs typeface="Calibri" pitchFamily="34" charset="0"/>
              </a:rPr>
              <a:t>4 times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many times can I take Coop. Ed.?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96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74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total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work hours you complete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determines the number of units you earn. 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job is related to your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CTE major,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most units you can earn in one semester is 4.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>
                <a:latin typeface="Calibri" pitchFamily="34" charset="0"/>
                <a:cs typeface="Calibri" pitchFamily="34" charset="0"/>
              </a:rPr>
            </a:br>
            <a:r>
              <a:rPr lang="en-US" sz="1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do you determine </a:t>
            </a:r>
            <a: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number of units I qualify for?</a:t>
            </a:r>
            <a:r>
              <a:rPr lang="en-US" sz="8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8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4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000">
        <p:dissolve/>
      </p:transition>
    </mc:Choice>
    <mc:Fallback xmlns="">
      <p:transition spd="slow" advTm="15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If your job is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unrelated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you're earning General units,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most you can get for the semester is 3.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08341"/>
      </p:ext>
    </p:extLst>
  </p:cSld>
  <p:clrMapOvr>
    <a:masterClrMapping/>
  </p:clrMapOvr>
  <p:transition spd="slow" advTm="1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Hours and Units for paid positions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are as follows:</a:t>
            </a: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Working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75 to 149 hours total for the semester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would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get you 1 unit;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150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224 hours total = 2 units;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225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299 hours total = 3 units;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300 </a:t>
            </a:r>
            <a:r>
              <a:rPr lang="en-US" dirty="0">
                <a:latin typeface="Calibri" pitchFamily="34" charset="0"/>
                <a:cs typeface="Calibri" pitchFamily="34" charset="0"/>
              </a:rPr>
              <a:t>+ hours total = 4 units.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1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Internship / Volunteer positions: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total hours worked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determines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number of units you qualify for.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Working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60 to 119 hours total earns you one (1) unit.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120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179 hours total = 2 units;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180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239 hours total = 3 units;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240 </a:t>
            </a:r>
            <a:r>
              <a:rPr lang="en-US" dirty="0">
                <a:latin typeface="Calibri" pitchFamily="34" charset="0"/>
                <a:cs typeface="Calibri" pitchFamily="34" charset="0"/>
              </a:rPr>
              <a:t>+ hours total = 4 units.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2694"/>
      </p:ext>
    </p:extLst>
  </p:cSld>
  <p:clrMapOvr>
    <a:masterClrMapping/>
  </p:clrMapOvr>
  <p:transition spd="slow" advTm="1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286000"/>
            <a:ext cx="82296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job is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related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your declared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CTE major,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will earn units in your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major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as long as the 3 new skills you learn (objectives)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are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directly applicable to major.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do you determine </a:t>
            </a:r>
            <a: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if </a:t>
            </a:r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the units will be in my major?</a:t>
            </a:r>
            <a:r>
              <a:rPr lang="en-US" sz="31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36897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you've completed your three objectives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will still get a grade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but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number of units you applied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for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be affected by the loss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hours.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Section Transfer may be required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change the number of units and finalize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grade.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This form must be signed by you and submitted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 later than the 12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week of the semester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(for Fall and Spring)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happens if I quit or get fired?</a:t>
            </a:r>
            <a: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440112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200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This structured relationship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allows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students to create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hort 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long-range career goals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recognize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his/her progress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establishing three measurable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earning objectives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for the semester. </a:t>
            </a:r>
            <a:endParaRPr lang="en-US" dirty="0"/>
          </a:p>
        </p:txBody>
      </p:sp>
      <p:pic>
        <p:nvPicPr>
          <p:cNvPr id="2051" name="Picture 3" descr="C:\WINDOWS\Temporary Internet Files\Content.IE5\ZYO9ZAGW\MC900436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95800"/>
            <a:ext cx="2232752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821525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If you haven't completed the objectives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at your job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prior to your termination,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there is no basis for a grade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will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have to drop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class to avoid failing. </a:t>
            </a: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Remember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inform the Coop. Ed. office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any changes in employment.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2033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Notify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our office of the change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immediately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make sure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new supervisor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is aware of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program.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Inform the new supervisor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what your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objectives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are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that when the visitation and evaluation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take place,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supervisor will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be familiar with them.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if I get a new supervisor?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2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prism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Notify us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of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change immediately.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you've completed the objectives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former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employer,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then all you have to do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come in and fill out an application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new employment information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so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that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your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hours will still accumulate.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Otherwise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we will only total the hours worked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your former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job and this may cause a reduction in units. 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if I get a new job?</a:t>
            </a:r>
            <a: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4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prism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If you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haven't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completed the objectives,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will need to set up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different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ones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with your new supervisor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cs typeface="Calibri" pitchFamily="34" charset="0"/>
              </a:rPr>
              <a:t>1-3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objectives, depending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upon if you have completed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objectives with previous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employer). </a:t>
            </a: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Please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let us know of any changes so that the evaluation and visitation will be done at the proper location.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10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prism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There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will be a sign-in sheet passed around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beginning of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seminar.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signature is proof that you were there.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forget to sign,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you will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not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get credit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for 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Students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who arrive late to a seminar will not be let in.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leave before a seminar is over,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will not get credit.</a:t>
            </a:r>
          </a:p>
          <a:p>
            <a:pPr marL="0" indent="0" algn="ctr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do you know if I was at a seminar?</a:t>
            </a:r>
            <a: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WINDOWS\Temporary Internet Files\Content.IE5\JWDAZ2LL\MC9004338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4572000"/>
            <a:ext cx="1600086" cy="160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24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prism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have already taken the seminars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first time Coop. Ed. student,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then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as a repeat Coop. Ed. student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have a written assignment to turn in.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This will be given to you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when your Coop. Ed. Application Packet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bjectives are approved.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This is my second (third, fourth) time taking Coop. Ed. </a:t>
            </a:r>
            <a: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Do </a:t>
            </a:r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 still have to attend the seminars?</a:t>
            </a:r>
            <a:r>
              <a:rPr lang="en-US" sz="22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2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0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prism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if I had an "incomplete" the previous semester </a:t>
            </a:r>
            <a: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100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and </a:t>
            </a:r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I want to enroll as a second timer?</a:t>
            </a:r>
            <a:r>
              <a:rPr lang="en-US" sz="3100" dirty="0">
                <a:solidFill>
                  <a:srgbClr val="FFFF00"/>
                </a:solidFill>
              </a:rPr>
              <a:t/>
            </a:r>
            <a:br>
              <a:rPr lang="en-US" sz="3100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676400"/>
            <a:ext cx="8077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You have one year </a:t>
            </a:r>
          </a:p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to take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care of the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incomplete.</a:t>
            </a:r>
          </a:p>
          <a:p>
            <a:pPr algn="ctr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Meanwhile,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you can sign up 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  <a:cs typeface="Calibri" pitchFamily="34" charset="0"/>
              </a:rPr>
              <a:t>as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a repeat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student.</a:t>
            </a:r>
          </a:p>
          <a:p>
            <a:pPr algn="ctr"/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5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Yes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Many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employers who have internship positions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require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students to earn units for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them.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Can I get credit for an internship or volunteer position?</a:t>
            </a:r>
            <a:r>
              <a:rPr lang="en-US" sz="31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31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WINDOWS\Temporary Internet Files\Content.IE5\S6GS0VGE\MC9004413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335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66930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According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to the Department of Labor,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there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are six criteria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differentiating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between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employee and an intern:</a:t>
            </a: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Qualifies as an “Internship?”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3" name="Picture 3" descr="C:\WINDOWS\Temporary Internet Files\Content.IE5\S6GS0VGE\MC9002808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0"/>
            <a:ext cx="1652257" cy="297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848239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4384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training, even though it includes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actual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operations of the facilities of the employers,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similar to that which would be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given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in a vocational school. </a:t>
            </a: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Criteria #1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 descr="C:\WINDOWS\Temporary Internet Files\Content.IE5\78T47KUC\MC9000449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1799539" cy="16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WINDOWS\Temporary Internet Files\Content.IE5\KICVSDQI\MC9003103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06383"/>
            <a:ext cx="1825142" cy="135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WINDOWS\Temporary Internet Files\Content.IE5\88OCKVLE\MC9002506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979189"/>
            <a:ext cx="1973033" cy="177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628413"/>
      </p:ext>
    </p:extLst>
  </p:cSld>
  <p:clrMapOvr>
    <a:masterClrMapping/>
  </p:clrMapOvr>
  <p:transition spd="slow" advTm="1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71713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Cooperative Education provides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practical learning model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students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helps them prepare for their future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careers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through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integration of the on-the-job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earning experiences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and academic classroom lessons. </a:t>
            </a:r>
            <a:endParaRPr lang="en-US" dirty="0"/>
          </a:p>
        </p:txBody>
      </p:sp>
      <p:pic>
        <p:nvPicPr>
          <p:cNvPr id="3074" name="Picture 2" descr="C:\WINDOWS\Temporary Internet Files\Content.IE5\E8F669AL\MC9003678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20443"/>
            <a:ext cx="1827886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7217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training is for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benefit of the student.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Criteria #2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Picture 7" descr="C:\WINDOWS\Temporary Internet Files\Content.IE5\S6GS0VGE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2286000" cy="276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479872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student does not displace a regular employee,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but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works under the close observation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regular employee or supervisor.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Criteria #3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196" name="Picture 4" descr="C:\WINDOWS\Temporary Internet Files\Content.IE5\JWDAZ2LL\MC900297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8999"/>
            <a:ext cx="2514600" cy="247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127842"/>
      </p:ext>
    </p:extLst>
  </p:cSld>
  <p:clrMapOvr>
    <a:masterClrMapping/>
  </p:clrMapOvr>
  <p:transition spd="slow" advTm="1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employer provides the training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derives no immediate advantage from the activities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student; and on occasion,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operations may actually be impeded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by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training.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Criteria #4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08116"/>
      </p:ext>
    </p:extLst>
  </p:cSld>
  <p:clrMapOvr>
    <a:masterClrMapping/>
  </p:clrMapOvr>
  <p:transition spd="slow" advTm="1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student is not necessarily entitled to a job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conclusion of the training period.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Criteria #5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218" name="Picture 2" descr="C:\WINDOWS\Temporary Internet Files\Content.IE5\88OCKVLE\MC9000787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67000"/>
            <a:ext cx="4349363" cy="288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846079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employer and the student understand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that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student is not entitled to wages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time spent training. </a:t>
            </a:r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Criteria #6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43" name="Picture 3" descr="C:\WINDOWS\Temporary Internet Files\Content.IE5\JWDAZ2LL\MC90044152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8999"/>
            <a:ext cx="2743200" cy="244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578728"/>
      </p:ext>
    </p:extLst>
  </p:cSld>
  <p:clrMapOvr>
    <a:masterClrMapping/>
  </p:clrMapOvr>
  <p:transition spd="slow"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ederal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Department of Labor (DOL)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Wage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and Hour Division has recognized that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person may volunteer time to religious, charitable, civic, humanitarian, or similar non-profit organizations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public service and not be covered by the FLSA.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Such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person volunteers freely for such organizations without compensation or expectation of compensation.</a:t>
            </a:r>
          </a:p>
          <a:p>
            <a:pPr marL="0" indent="0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What Qualifies as Volunteerism?</a:t>
            </a:r>
            <a: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9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0">
        <p14:flip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Such activities are described by the DOL as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dirty="0">
                <a:latin typeface="Calibri" pitchFamily="34" charset="0"/>
                <a:cs typeface="Calibri" pitchFamily="34" charset="0"/>
              </a:rPr>
              <a:t>ordinary volunteerism.”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determining whether an activity is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dirty="0">
                <a:latin typeface="Calibri" pitchFamily="34" charset="0"/>
                <a:cs typeface="Calibri" pitchFamily="34" charset="0"/>
              </a:rPr>
              <a:t>ordinary volunteerism,” the DOL considers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>
                <a:latin typeface="Calibri" pitchFamily="34" charset="0"/>
                <a:cs typeface="Calibri" pitchFamily="34" charset="0"/>
              </a:rPr>
              <a:t>variety of factors, including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Nature of the entity receiving the services (nonprofit, for instance)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lvl="0" algn="ctr"/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Compensation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of any sort (such as money, room &amp; board, perks, etc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.)</a:t>
            </a:r>
          </a:p>
          <a:p>
            <a:pPr lvl="0" algn="ctr"/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Expectations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of benefits in the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future</a:t>
            </a:r>
          </a:p>
          <a:p>
            <a:pPr marL="0" lvl="0" indent="0" algn="ct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Whether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activity is less than a full-time occupation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9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0">
        <p14:flip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12367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Whether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regular employees are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displaced</a:t>
            </a:r>
          </a:p>
          <a:p>
            <a:pPr marL="0" lvl="0" indent="0" algn="ctr">
              <a:buNone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   Whether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services are offered freely without pressure or coercion,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and</a:t>
            </a:r>
          </a:p>
          <a:p>
            <a:pPr marL="0" lvl="0" indent="0" algn="ct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       Whether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the services are of the kind typically associated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0" lvl="0" indent="0" algn="ctr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volunteer work. </a:t>
            </a:r>
          </a:p>
          <a:p>
            <a:pPr marL="0" indent="0" algn="ctr">
              <a:buNone/>
            </a:pPr>
            <a:endParaRPr lang="en-US" i="1" u="sng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i="1" u="sng" dirty="0" smtClean="0">
                <a:latin typeface="Calibri" pitchFamily="34" charset="0"/>
                <a:cs typeface="Calibri" pitchFamily="34" charset="0"/>
              </a:rPr>
              <a:t>If </a:t>
            </a:r>
            <a:r>
              <a:rPr lang="en-US" i="1" u="sng" dirty="0">
                <a:latin typeface="Calibri" pitchFamily="34" charset="0"/>
                <a:cs typeface="Calibri" pitchFamily="34" charset="0"/>
              </a:rPr>
              <a:t>an individual volunteers in a part of a nonprofit </a:t>
            </a:r>
            <a:endParaRPr lang="en-US" i="1" u="sng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i="1" u="sng" dirty="0" smtClean="0">
                <a:latin typeface="Calibri" pitchFamily="34" charset="0"/>
                <a:cs typeface="Calibri" pitchFamily="34" charset="0"/>
              </a:rPr>
              <a:t>which </a:t>
            </a:r>
            <a:r>
              <a:rPr lang="en-US" i="1" u="sng" dirty="0">
                <a:latin typeface="Calibri" pitchFamily="34" charset="0"/>
                <a:cs typeface="Calibri" pitchFamily="34" charset="0"/>
              </a:rPr>
              <a:t>is commercial and that serves the public, </a:t>
            </a:r>
            <a:endParaRPr lang="en-US" i="1" u="sng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i="1" u="sng" dirty="0" smtClean="0">
                <a:latin typeface="Calibri" pitchFamily="34" charset="0"/>
                <a:cs typeface="Calibri" pitchFamily="34" charset="0"/>
              </a:rPr>
              <a:t>such </a:t>
            </a:r>
            <a:r>
              <a:rPr lang="en-US" i="1" u="sng" dirty="0">
                <a:latin typeface="Calibri" pitchFamily="34" charset="0"/>
                <a:cs typeface="Calibri" pitchFamily="34" charset="0"/>
              </a:rPr>
              <a:t>as stores or restaurants, </a:t>
            </a:r>
            <a:endParaRPr lang="en-US" i="1" u="sng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i="1" u="sng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i="1" u="sng" dirty="0">
                <a:latin typeface="Calibri" pitchFamily="34" charset="0"/>
                <a:cs typeface="Calibri" pitchFamily="34" charset="0"/>
              </a:rPr>
              <a:t>DOL does not recognize them as volunteers </a:t>
            </a:r>
            <a:endParaRPr lang="en-US" i="1" u="sng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i="1" u="sng" dirty="0" smtClean="0">
                <a:latin typeface="Calibri" pitchFamily="34" charset="0"/>
                <a:cs typeface="Calibri" pitchFamily="34" charset="0"/>
              </a:rPr>
              <a:t>for </a:t>
            </a:r>
            <a:r>
              <a:rPr lang="en-US" i="1" u="sng" dirty="0">
                <a:latin typeface="Calibri" pitchFamily="34" charset="0"/>
                <a:cs typeface="Calibri" pitchFamily="34" charset="0"/>
              </a:rPr>
              <a:t>FLSA purposes. 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3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0">
        <p14:flip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 more information please visit our website at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  <a:hlinkClick r:id="rId2"/>
              </a:rPr>
              <a:t>www.lavc.edu/cooped </a:t>
            </a:r>
            <a:endParaRPr lang="en-US" dirty="0" smtClean="0">
              <a:solidFill>
                <a:schemeClr val="tx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Or call 818-947-2334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Monday to Friday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8:00 am – 12 noon &amp;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1:00 – 4:30 pm</a:t>
            </a: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257800"/>
            <a:ext cx="2527787" cy="76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1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0">
        <p14:flip dir="r"/>
      </p:transition>
    </mc:Choice>
    <mc:Fallback xmlns="">
      <p:transition spd="slow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By integrating both study and work,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each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area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should become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more relevant,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interesting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, and rewarding.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098" name="Picture 2" descr="C:\WINDOWS\Temporary Internet Files\Content.IE5\JWDAZ2LL\MC9000561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0"/>
            <a:ext cx="1801368" cy="172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213744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525" y="1295400"/>
            <a:ext cx="8169275" cy="4495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You must be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working, interning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or volunteering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during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semester in which you are enrolled in Coop. Ed.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must also be enrolled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in and complete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least one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additional class (besides Coop. Ed.),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 accredited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college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or university.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cs typeface="Calibri" pitchFamily="34" charset="0"/>
              </a:rPr>
              <a:t>no credit is available for past experience)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 additional class requirement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is waived for the 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Summer and Winter Sessions.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do I qualify for Coop. Ed.?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WINDOWS\Temporary Internet Files\Content.IE5\E8F669AL\MC9004398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91000"/>
            <a:ext cx="16605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71082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Grading is based on a “point” system.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This is a combination of </a:t>
            </a: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he student’s evaluation and</a:t>
            </a:r>
          </a:p>
          <a:p>
            <a:pPr marL="0" indent="0" algn="ctr">
              <a:buNone/>
            </a:pPr>
            <a:r>
              <a:rPr lang="en-US" dirty="0">
                <a:latin typeface="Calibri" pitchFamily="34" charset="0"/>
                <a:cs typeface="Calibri" pitchFamily="34" charset="0"/>
              </a:rPr>
              <a:t>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omework scores.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is Grading Calculated?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WINDOWS\Temporary Internet Files\Content.IE5\KICVSDQI\MC900281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86200"/>
            <a:ext cx="209156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00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First time students are required to attend 2 seminars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(Job Searching &amp; Career Advancement)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Each seminar will include 2 homework assignments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(Total of 4 assignments)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Each assignment is worth up to 20 points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(Total of up to 80 points possible)</a:t>
            </a:r>
          </a:p>
          <a:p>
            <a:pPr marL="0" indent="0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How Does the Point System Work?</a:t>
            </a:r>
            <a:endParaRPr lang="en-US" b="1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6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72000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Second, third and fourth time students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are given a written assignment.</a:t>
            </a:r>
          </a:p>
          <a:p>
            <a:pPr marL="0" indent="0" algn="ctr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This assignment is worth</a:t>
            </a:r>
          </a:p>
          <a:p>
            <a:pPr marL="0" indent="0" algn="ct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up to 80 points.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80" name="Picture 8" descr="C:\WINDOWS\Temporary Internet Files\Content.IE5\KICVSDQI\MC90043460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30156"/>
            <a:ext cx="1981200" cy="292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55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594</TotalTime>
  <Words>1959</Words>
  <Application>Microsoft Office PowerPoint</Application>
  <PresentationFormat>On-screen Show (4:3)</PresentationFormat>
  <Paragraphs>341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Paper</vt:lpstr>
      <vt:lpstr> COOPERATIVE EDUCATION</vt:lpstr>
      <vt:lpstr>What is Cooperative Education?</vt:lpstr>
      <vt:lpstr>PowerPoint Presentation</vt:lpstr>
      <vt:lpstr>PowerPoint Presentation</vt:lpstr>
      <vt:lpstr>PowerPoint Presentation</vt:lpstr>
      <vt:lpstr>How do I qualify for Coop. Ed.?</vt:lpstr>
      <vt:lpstr>How is Grading Calculated?</vt:lpstr>
      <vt:lpstr>How Does the Point System Work?</vt:lpstr>
      <vt:lpstr>PowerPoint Presentation</vt:lpstr>
      <vt:lpstr>PowerPoint Presentation</vt:lpstr>
      <vt:lpstr>PowerPoint Presentation</vt:lpstr>
      <vt:lpstr>How do I earn my units?</vt:lpstr>
      <vt:lpstr>PowerPoint Presentation</vt:lpstr>
      <vt:lpstr>What are “Learning Objectives?”</vt:lpstr>
      <vt:lpstr>PowerPoint Presentation</vt:lpstr>
      <vt:lpstr>PowerPoint Presentation</vt:lpstr>
      <vt:lpstr>What is the difference between  Major units and General units?</vt:lpstr>
      <vt:lpstr>What are these units good for?</vt:lpstr>
      <vt:lpstr>PowerPoint Presentation</vt:lpstr>
      <vt:lpstr>Can I transfer these units to a university?</vt:lpstr>
      <vt:lpstr>How many units can I transfer?</vt:lpstr>
      <vt:lpstr>PowerPoint Presentation</vt:lpstr>
      <vt:lpstr>How many times can I take Coop. Ed.?</vt:lpstr>
      <vt:lpstr>             How do you determine  the number of units I qualify for? </vt:lpstr>
      <vt:lpstr>PowerPoint Presentation</vt:lpstr>
      <vt:lpstr>PowerPoint Presentation</vt:lpstr>
      <vt:lpstr>PowerPoint Presentation</vt:lpstr>
      <vt:lpstr>How do you determine  if the units will be in my major? </vt:lpstr>
      <vt:lpstr>What happens if I quit or get fired? </vt:lpstr>
      <vt:lpstr>PowerPoint Presentation</vt:lpstr>
      <vt:lpstr>What if I get a new supervisor? </vt:lpstr>
      <vt:lpstr>What if I get a new job? </vt:lpstr>
      <vt:lpstr>PowerPoint Presentation</vt:lpstr>
      <vt:lpstr>How do you know if I was at a seminar? </vt:lpstr>
      <vt:lpstr>This is my second (third, fourth) time taking Coop. Ed.  Do I still have to attend the seminars? </vt:lpstr>
      <vt:lpstr>What if I had an "incomplete" the previous semester  and I want to enroll as a second timer? </vt:lpstr>
      <vt:lpstr>Can I get credit for an internship or volunteer position? </vt:lpstr>
      <vt:lpstr>What Qualifies as an “Internship?” </vt:lpstr>
      <vt:lpstr>Criteria #1</vt:lpstr>
      <vt:lpstr>Criteria #2</vt:lpstr>
      <vt:lpstr>Criteria #3</vt:lpstr>
      <vt:lpstr>Criteria #4</vt:lpstr>
      <vt:lpstr>Criteria #5</vt:lpstr>
      <vt:lpstr>Criteria #6</vt:lpstr>
      <vt:lpstr>What Qualifies as Volunteerism? </vt:lpstr>
      <vt:lpstr>PowerPoint Presentation</vt:lpstr>
      <vt:lpstr>PowerPoint Presentation</vt:lpstr>
      <vt:lpstr>PowerPoint Presentation</vt:lpstr>
    </vt:vector>
  </TitlesOfParts>
  <Company>LAVC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COOPERATIVE EDUCATION</dc:title>
  <dc:creator>Guerrero, Patricia T.</dc:creator>
  <cp:lastModifiedBy>Guerrero, Patricia T.</cp:lastModifiedBy>
  <cp:revision>45</cp:revision>
  <dcterms:created xsi:type="dcterms:W3CDTF">2012-12-19T19:36:05Z</dcterms:created>
  <dcterms:modified xsi:type="dcterms:W3CDTF">2013-01-04T23:24:21Z</dcterms:modified>
</cp:coreProperties>
</file>