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99" r:id="rId8"/>
    <p:sldId id="300" r:id="rId9"/>
    <p:sldId id="301" r:id="rId10"/>
    <p:sldId id="302" r:id="rId11"/>
    <p:sldId id="303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98" r:id="rId24"/>
    <p:sldId id="273" r:id="rId25"/>
    <p:sldId id="274" r:id="rId26"/>
    <p:sldId id="297" r:id="rId27"/>
    <p:sldId id="275" r:id="rId28"/>
    <p:sldId id="276" r:id="rId29"/>
    <p:sldId id="277" r:id="rId30"/>
    <p:sldId id="278" r:id="rId31"/>
    <p:sldId id="279" r:id="rId32"/>
    <p:sldId id="280" r:id="rId33"/>
    <p:sldId id="281" r:id="rId34"/>
    <p:sldId id="282" r:id="rId35"/>
    <p:sldId id="283" r:id="rId36"/>
    <p:sldId id="284" r:id="rId37"/>
    <p:sldId id="285" r:id="rId38"/>
    <p:sldId id="286" r:id="rId39"/>
    <p:sldId id="287" r:id="rId40"/>
    <p:sldId id="288" r:id="rId41"/>
    <p:sldId id="289" r:id="rId42"/>
    <p:sldId id="290" r:id="rId43"/>
    <p:sldId id="291" r:id="rId44"/>
    <p:sldId id="292" r:id="rId45"/>
    <p:sldId id="293" r:id="rId46"/>
    <p:sldId id="294" r:id="rId47"/>
    <p:sldId id="295" r:id="rId48"/>
    <p:sldId id="296" r:id="rId4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B2780-95C5-4A08-9C5F-E4AB4AF20A68}" type="datetimeFigureOut">
              <a:rPr lang="en-US" smtClean="0"/>
              <a:t>1/4/2013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6536E0-D9C6-4542-B9C6-7576C55437BC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B2780-95C5-4A08-9C5F-E4AB4AF20A68}" type="datetimeFigureOut">
              <a:rPr lang="en-US" smtClean="0"/>
              <a:t>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536E0-D9C6-4542-B9C6-7576C55437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B2780-95C5-4A08-9C5F-E4AB4AF20A68}" type="datetimeFigureOut">
              <a:rPr lang="en-US" smtClean="0"/>
              <a:t>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536E0-D9C6-4542-B9C6-7576C55437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F1B2780-95C5-4A08-9C5F-E4AB4AF20A68}" type="datetimeFigureOut">
              <a:rPr lang="en-US" smtClean="0"/>
              <a:t>1/4/2013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106536E0-D9C6-4542-B9C6-7576C55437BC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B2780-95C5-4A08-9C5F-E4AB4AF20A68}" type="datetimeFigureOut">
              <a:rPr lang="en-US" smtClean="0"/>
              <a:t>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536E0-D9C6-4542-B9C6-7576C55437B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B2780-95C5-4A08-9C5F-E4AB4AF20A68}" type="datetimeFigureOut">
              <a:rPr lang="en-US" smtClean="0"/>
              <a:t>1/4/2013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536E0-D9C6-4542-B9C6-7576C55437B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536E0-D9C6-4542-B9C6-7576C55437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B2780-95C5-4A08-9C5F-E4AB4AF20A68}" type="datetimeFigureOut">
              <a:rPr lang="en-US" smtClean="0"/>
              <a:t>1/4/2013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B2780-95C5-4A08-9C5F-E4AB4AF20A68}" type="datetimeFigureOut">
              <a:rPr lang="en-US" smtClean="0"/>
              <a:t>1/4/2013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536E0-D9C6-4542-B9C6-7576C55437B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B2780-95C5-4A08-9C5F-E4AB4AF20A68}" type="datetimeFigureOut">
              <a:rPr lang="en-US" smtClean="0"/>
              <a:t>1/4/2013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536E0-D9C6-4542-B9C6-7576C55437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F1B2780-95C5-4A08-9C5F-E4AB4AF20A68}" type="datetimeFigureOut">
              <a:rPr lang="en-US" smtClean="0"/>
              <a:t>1/4/2013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06536E0-D9C6-4542-B9C6-7576C55437B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B2780-95C5-4A08-9C5F-E4AB4AF20A68}" type="datetimeFigureOut">
              <a:rPr lang="en-US" smtClean="0"/>
              <a:t>1/4/2013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6536E0-D9C6-4542-B9C6-7576C55437B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F1B2780-95C5-4A08-9C5F-E4AB4AF20A68}" type="datetimeFigureOut">
              <a:rPr lang="en-US" smtClean="0"/>
              <a:t>1/4/2013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106536E0-D9C6-4542-B9C6-7576C55437B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G"/><Relationship Id="rId2" Type="http://schemas.openxmlformats.org/officeDocument/2006/relationships/hyperlink" Target="http://www.lavc.edu/cooped%20or%20call%20818-947-2334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6000" dirty="0" smtClean="0">
                <a:latin typeface="Calibri" pitchFamily="34" charset="0"/>
                <a:cs typeface="Calibri" pitchFamily="34" charset="0"/>
              </a:rPr>
              <a:t>FAQ</a:t>
            </a:r>
            <a:endParaRPr lang="en-US" sz="6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990600"/>
            <a:ext cx="7315200" cy="990600"/>
          </a:xfrm>
        </p:spPr>
        <p:txBody>
          <a:bodyPr/>
          <a:lstStyle/>
          <a:p>
            <a:r>
              <a:rPr lang="en-US" b="1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en-US" b="1" dirty="0" smtClean="0">
                <a:latin typeface="Calibri" pitchFamily="34" charset="0"/>
                <a:cs typeface="Calibri" pitchFamily="34" charset="0"/>
              </a:rPr>
            </a:br>
            <a:r>
              <a:rPr lang="en-US" b="1" dirty="0" smtClean="0">
                <a:latin typeface="Calibri" pitchFamily="34" charset="0"/>
                <a:cs typeface="Calibri" pitchFamily="34" charset="0"/>
              </a:rPr>
              <a:t>COOPERATIVE EDUCATION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5486400"/>
            <a:ext cx="1774164" cy="538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57961697"/>
      </p:ext>
    </p:extLst>
  </p:cSld>
  <p:clrMapOvr>
    <a:masterClrMapping/>
  </p:clrMapOvr>
  <p:transition spd="slow" advTm="5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572000"/>
          </a:xfrm>
        </p:spPr>
        <p:txBody>
          <a:bodyPr/>
          <a:lstStyle/>
          <a:p>
            <a:pPr marL="0" indent="0" algn="ctr">
              <a:buNone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Each student is evaluated </a:t>
            </a: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by their employer/supervisor.</a:t>
            </a:r>
          </a:p>
          <a:p>
            <a:pPr marL="0" indent="0" algn="ctr">
              <a:buNone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This evaluation is worth</a:t>
            </a:r>
          </a:p>
          <a:p>
            <a:pPr marL="0" indent="0" algn="ctr">
              <a:buNone/>
            </a:pPr>
            <a:r>
              <a:rPr lang="en-US" dirty="0">
                <a:latin typeface="Calibri" pitchFamily="34" charset="0"/>
                <a:cs typeface="Calibri" pitchFamily="34" charset="0"/>
              </a:rPr>
              <a:t>u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p to 100 points.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050" name="Picture 2" descr="C:\WINDOWS\Temporary Internet Files\Content.IE5\XGBJX7MO\MC90007882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267200"/>
            <a:ext cx="2650332" cy="1511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5822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626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The student’s homework scores are added</a:t>
            </a: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to their employer evaluation score</a:t>
            </a:r>
          </a:p>
          <a:p>
            <a:pPr marL="0" indent="0" algn="ctr">
              <a:buNone/>
            </a:pPr>
            <a:r>
              <a:rPr lang="en-US" dirty="0">
                <a:latin typeface="Calibri" pitchFamily="34" charset="0"/>
                <a:cs typeface="Calibri" pitchFamily="34" charset="0"/>
              </a:rPr>
              <a:t>t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o get a </a:t>
            </a:r>
            <a:r>
              <a:rPr lang="en-US" u="sng" dirty="0" smtClean="0">
                <a:latin typeface="Calibri" pitchFamily="34" charset="0"/>
                <a:cs typeface="Calibri" pitchFamily="34" charset="0"/>
              </a:rPr>
              <a:t>final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total score.</a:t>
            </a:r>
          </a:p>
          <a:p>
            <a:pPr marL="0" indent="0" algn="ctr">
              <a:buNone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A student can earn up to 180 points. </a:t>
            </a:r>
          </a:p>
          <a:p>
            <a:pPr marL="0" indent="0">
              <a:buNone/>
            </a:pPr>
            <a:endParaRPr lang="en-US" dirty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>
                <a:latin typeface="Calibri" pitchFamily="34" charset="0"/>
                <a:cs typeface="Calibri" pitchFamily="34" charset="0"/>
              </a:rPr>
              <a:t>Below is the breakdown:</a:t>
            </a:r>
          </a:p>
          <a:p>
            <a:pPr marL="0" indent="0" algn="ctr">
              <a:buNone/>
            </a:pPr>
            <a:endParaRPr lang="en-US" dirty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>
                <a:latin typeface="Calibri" pitchFamily="34" charset="0"/>
                <a:cs typeface="Calibri" pitchFamily="34" charset="0"/>
              </a:rPr>
              <a:t>153 – 180 points = A</a:t>
            </a:r>
          </a:p>
          <a:p>
            <a:pPr marL="0" indent="0" algn="ctr">
              <a:buNone/>
            </a:pPr>
            <a:r>
              <a:rPr lang="en-US" dirty="0">
                <a:latin typeface="Calibri" pitchFamily="34" charset="0"/>
                <a:cs typeface="Calibri" pitchFamily="34" charset="0"/>
              </a:rPr>
              <a:t>126 – 152 points = B</a:t>
            </a:r>
          </a:p>
          <a:p>
            <a:pPr marL="0" indent="0" algn="ctr">
              <a:buNone/>
            </a:pPr>
            <a:r>
              <a:rPr lang="en-US" dirty="0">
                <a:latin typeface="Calibri" pitchFamily="34" charset="0"/>
                <a:cs typeface="Calibri" pitchFamily="34" charset="0"/>
              </a:rPr>
              <a:t>108 – 125 points = C</a:t>
            </a:r>
          </a:p>
          <a:p>
            <a:pPr marL="0" indent="0" algn="ctr">
              <a:buNone/>
            </a:pPr>
            <a:r>
              <a:rPr lang="en-US" dirty="0">
                <a:latin typeface="Calibri" pitchFamily="34" charset="0"/>
                <a:cs typeface="Calibri" pitchFamily="34" charset="0"/>
              </a:rPr>
              <a:t>  90 – 107 points = D</a:t>
            </a:r>
          </a:p>
          <a:p>
            <a:pPr marL="0" indent="0" algn="ctr">
              <a:buNone/>
            </a:pPr>
            <a:r>
              <a:rPr lang="en-US" dirty="0">
                <a:latin typeface="Calibri" pitchFamily="34" charset="0"/>
                <a:cs typeface="Calibri" pitchFamily="34" charset="0"/>
              </a:rPr>
              <a:t>  80 and under     = F</a:t>
            </a:r>
          </a:p>
          <a:p>
            <a:pPr marL="0" indent="0">
              <a:buNone/>
            </a:pPr>
            <a:endParaRPr lang="en-US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7585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2971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You </a:t>
            </a:r>
            <a:r>
              <a:rPr lang="en-US" dirty="0">
                <a:latin typeface="Calibri" pitchFamily="34" charset="0"/>
                <a:cs typeface="Calibri" pitchFamily="34" charset="0"/>
              </a:rPr>
              <a:t>must learn three (3) new skills at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your worksite</a:t>
            </a: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during </a:t>
            </a:r>
            <a:r>
              <a:rPr lang="en-US" dirty="0">
                <a:latin typeface="Calibri" pitchFamily="34" charset="0"/>
                <a:cs typeface="Calibri" pitchFamily="34" charset="0"/>
              </a:rPr>
              <a:t>the course of the semester.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If </a:t>
            </a:r>
            <a:r>
              <a:rPr lang="en-US" dirty="0">
                <a:latin typeface="Calibri" pitchFamily="34" charset="0"/>
                <a:cs typeface="Calibri" pitchFamily="34" charset="0"/>
              </a:rPr>
              <a:t>your job is related to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your </a:t>
            </a:r>
            <a:r>
              <a:rPr lang="en-US" dirty="0">
                <a:latin typeface="Calibri" pitchFamily="34" charset="0"/>
                <a:cs typeface="Calibri" pitchFamily="34" charset="0"/>
              </a:rPr>
              <a:t>major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and </a:t>
            </a:r>
            <a:r>
              <a:rPr lang="en-US" dirty="0">
                <a:latin typeface="Calibri" pitchFamily="34" charset="0"/>
                <a:cs typeface="Calibri" pitchFamily="34" charset="0"/>
              </a:rPr>
              <a:t>you wish to receive elective credit in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your major</a:t>
            </a:r>
            <a:r>
              <a:rPr lang="en-US" dirty="0">
                <a:latin typeface="Calibri" pitchFamily="34" charset="0"/>
                <a:cs typeface="Calibri" pitchFamily="34" charset="0"/>
              </a:rPr>
              <a:t>,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all 3 objectives </a:t>
            </a:r>
            <a:r>
              <a:rPr lang="en-US" dirty="0">
                <a:latin typeface="Calibri" pitchFamily="34" charset="0"/>
                <a:cs typeface="Calibri" pitchFamily="34" charset="0"/>
              </a:rPr>
              <a:t>must relate to your major.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How do I earn my units?</a:t>
            </a:r>
            <a:endParaRPr lang="en-US" b="1" dirty="0">
              <a:solidFill>
                <a:srgbClr val="FFFF0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8691193"/>
      </p:ext>
    </p:extLst>
  </p:cSld>
  <p:clrMapOvr>
    <a:masterClrMapping/>
  </p:clrMapOvr>
  <p:transition spd="slow" advTm="15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45720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>
                <a:latin typeface="Calibri" pitchFamily="34" charset="0"/>
                <a:cs typeface="Calibri" pitchFamily="34" charset="0"/>
              </a:rPr>
              <a:t>If your job is not major related,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objectives </a:t>
            </a:r>
            <a:r>
              <a:rPr lang="en-US" dirty="0">
                <a:latin typeface="Calibri" pitchFamily="34" charset="0"/>
                <a:cs typeface="Calibri" pitchFamily="34" charset="0"/>
              </a:rPr>
              <a:t>need only be new learning experiences.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endParaRPr lang="en-US" dirty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All </a:t>
            </a:r>
            <a:r>
              <a:rPr lang="en-US" dirty="0">
                <a:latin typeface="Calibri" pitchFamily="34" charset="0"/>
                <a:cs typeface="Calibri" pitchFamily="34" charset="0"/>
              </a:rPr>
              <a:t>1st time Coop Ed students must attend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two </a:t>
            </a:r>
            <a:r>
              <a:rPr lang="en-US" dirty="0">
                <a:latin typeface="Calibri" pitchFamily="34" charset="0"/>
                <a:cs typeface="Calibri" pitchFamily="34" charset="0"/>
              </a:rPr>
              <a:t>(2) seminars offered during the semester.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endParaRPr lang="en-US" dirty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All </a:t>
            </a:r>
            <a:r>
              <a:rPr lang="en-US" dirty="0">
                <a:latin typeface="Calibri" pitchFamily="34" charset="0"/>
                <a:cs typeface="Calibri" pitchFamily="34" charset="0"/>
              </a:rPr>
              <a:t>2nd, 3rd and 4th time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Coop. Ed. </a:t>
            </a:r>
            <a:r>
              <a:rPr lang="en-US" dirty="0">
                <a:latin typeface="Calibri" pitchFamily="34" charset="0"/>
                <a:cs typeface="Calibri" pitchFamily="34" charset="0"/>
              </a:rPr>
              <a:t>students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are </a:t>
            </a:r>
            <a:r>
              <a:rPr lang="en-US" dirty="0">
                <a:latin typeface="Calibri" pitchFamily="34" charset="0"/>
                <a:cs typeface="Calibri" pitchFamily="34" charset="0"/>
              </a:rPr>
              <a:t>given a written assignment that is due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near </a:t>
            </a:r>
            <a:r>
              <a:rPr lang="en-US" dirty="0">
                <a:latin typeface="Calibri" pitchFamily="34" charset="0"/>
                <a:cs typeface="Calibri" pitchFamily="34" charset="0"/>
              </a:rPr>
              <a:t>the end of the semester.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3714382"/>
      </p:ext>
    </p:extLst>
  </p:cSld>
  <p:clrMapOvr>
    <a:masterClrMapping/>
  </p:clrMapOvr>
  <p:transition spd="slow" advTm="15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2590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>
                <a:latin typeface="Calibri" pitchFamily="34" charset="0"/>
                <a:cs typeface="Calibri" pitchFamily="34" charset="0"/>
              </a:rPr>
              <a:t>Learning Objectives are the goals developed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between you and </a:t>
            </a:r>
            <a:r>
              <a:rPr lang="en-US" dirty="0">
                <a:latin typeface="Calibri" pitchFamily="34" charset="0"/>
                <a:cs typeface="Calibri" pitchFamily="34" charset="0"/>
              </a:rPr>
              <a:t>your supervisor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that </a:t>
            </a:r>
            <a:r>
              <a:rPr lang="en-US" dirty="0">
                <a:latin typeface="Calibri" pitchFamily="34" charset="0"/>
                <a:cs typeface="Calibri" pitchFamily="34" charset="0"/>
              </a:rPr>
              <a:t>must be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accomplished by you </a:t>
            </a: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no </a:t>
            </a:r>
            <a:r>
              <a:rPr lang="en-US" dirty="0">
                <a:latin typeface="Calibri" pitchFamily="34" charset="0"/>
                <a:cs typeface="Calibri" pitchFamily="34" charset="0"/>
              </a:rPr>
              <a:t>later than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the </a:t>
            </a:r>
            <a:r>
              <a:rPr lang="en-US" dirty="0">
                <a:latin typeface="Calibri" pitchFamily="34" charset="0"/>
                <a:cs typeface="Calibri" pitchFamily="34" charset="0"/>
              </a:rPr>
              <a:t>date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specified, </a:t>
            </a: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which </a:t>
            </a:r>
            <a:r>
              <a:rPr lang="en-US" dirty="0">
                <a:latin typeface="Calibri" pitchFamily="34" charset="0"/>
                <a:cs typeface="Calibri" pitchFamily="34" charset="0"/>
              </a:rPr>
              <a:t>is near the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end of </a:t>
            </a:r>
            <a:r>
              <a:rPr lang="en-US" dirty="0">
                <a:latin typeface="Calibri" pitchFamily="34" charset="0"/>
                <a:cs typeface="Calibri" pitchFamily="34" charset="0"/>
              </a:rPr>
              <a:t>the semester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..</a:t>
            </a:r>
            <a:endParaRPr lang="en-US" dirty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What are “Learning Objectives?”</a:t>
            </a:r>
            <a:endParaRPr lang="en-US" b="1" dirty="0">
              <a:solidFill>
                <a:srgbClr val="FFFF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050" name="Picture 2" descr="C:\WINDOWS\Temporary Internet Files\Content.IE5\88OCKVLE\MC90033566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038600"/>
            <a:ext cx="3609315" cy="2284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050670"/>
      </p:ext>
    </p:extLst>
  </p:cSld>
  <p:clrMapOvr>
    <a:masterClrMapping/>
  </p:clrMapOvr>
  <p:transition spd="slow" advTm="15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4572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>
                <a:latin typeface="Calibri" pitchFamily="34" charset="0"/>
                <a:cs typeface="Calibri" pitchFamily="34" charset="0"/>
              </a:rPr>
              <a:t>You and your supervisor should discuss and decide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on what three </a:t>
            </a:r>
            <a:r>
              <a:rPr lang="en-US" dirty="0">
                <a:latin typeface="Calibri" pitchFamily="34" charset="0"/>
                <a:cs typeface="Calibri" pitchFamily="34" charset="0"/>
              </a:rPr>
              <a:t>objectives you are to accomplish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by </a:t>
            </a:r>
            <a:r>
              <a:rPr lang="en-US" dirty="0">
                <a:latin typeface="Calibri" pitchFamily="34" charset="0"/>
                <a:cs typeface="Calibri" pitchFamily="34" charset="0"/>
              </a:rPr>
              <a:t>the due date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marL="0" indent="0" algn="ctr">
              <a:buNone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Each </a:t>
            </a:r>
            <a:r>
              <a:rPr lang="en-US" dirty="0">
                <a:latin typeface="Calibri" pitchFamily="34" charset="0"/>
                <a:cs typeface="Calibri" pitchFamily="34" charset="0"/>
              </a:rPr>
              <a:t>objective needs to take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between </a:t>
            </a:r>
            <a:r>
              <a:rPr lang="en-US" dirty="0">
                <a:latin typeface="Calibri" pitchFamily="34" charset="0"/>
                <a:cs typeface="Calibri" pitchFamily="34" charset="0"/>
              </a:rPr>
              <a:t>16-20 hours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to complete</a:t>
            </a:r>
            <a:r>
              <a:rPr lang="en-US" dirty="0">
                <a:latin typeface="Calibri" pitchFamily="34" charset="0"/>
                <a:cs typeface="Calibri" pitchFamily="34" charset="0"/>
              </a:rPr>
              <a:t>.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These </a:t>
            </a:r>
            <a:r>
              <a:rPr lang="en-US" dirty="0">
                <a:latin typeface="Calibri" pitchFamily="34" charset="0"/>
                <a:cs typeface="Calibri" pitchFamily="34" charset="0"/>
              </a:rPr>
              <a:t>objectives will form the basis for the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grade</a:t>
            </a: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your </a:t>
            </a:r>
            <a:r>
              <a:rPr lang="en-US" dirty="0">
                <a:latin typeface="Calibri" pitchFamily="34" charset="0"/>
                <a:cs typeface="Calibri" pitchFamily="34" charset="0"/>
              </a:rPr>
              <a:t>supervisor will be asked to give you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at </a:t>
            </a:r>
            <a:r>
              <a:rPr lang="en-US" dirty="0">
                <a:latin typeface="Calibri" pitchFamily="34" charset="0"/>
                <a:cs typeface="Calibri" pitchFamily="34" charset="0"/>
              </a:rPr>
              <a:t>the end of the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semester</a:t>
            </a:r>
            <a:r>
              <a:rPr lang="en-US" dirty="0">
                <a:latin typeface="Calibri" pitchFamily="34" charset="0"/>
                <a:cs typeface="Calibri" pitchFamily="34" charset="0"/>
              </a:rPr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953445"/>
      </p:ext>
    </p:extLst>
  </p:cSld>
  <p:clrMapOvr>
    <a:masterClrMapping/>
  </p:clrMapOvr>
  <p:transition spd="slow" advTm="15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45720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>
                <a:latin typeface="Calibri" pitchFamily="34" charset="0"/>
                <a:cs typeface="Calibri" pitchFamily="34" charset="0"/>
              </a:rPr>
              <a:t>These proposed objectives must be submitted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at </a:t>
            </a:r>
            <a:r>
              <a:rPr lang="en-US" dirty="0">
                <a:latin typeface="Calibri" pitchFamily="34" charset="0"/>
                <a:cs typeface="Calibri" pitchFamily="34" charset="0"/>
              </a:rPr>
              <a:t>the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time of </a:t>
            </a:r>
            <a:r>
              <a:rPr lang="en-US" dirty="0">
                <a:latin typeface="Calibri" pitchFamily="34" charset="0"/>
                <a:cs typeface="Calibri" pitchFamily="34" charset="0"/>
              </a:rPr>
              <a:t>the initial meeting with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the </a:t>
            </a:r>
            <a:r>
              <a:rPr lang="en-US" dirty="0">
                <a:latin typeface="Calibri" pitchFamily="34" charset="0"/>
                <a:cs typeface="Calibri" pitchFamily="34" charset="0"/>
              </a:rPr>
              <a:t>Coop. Ed.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Director. </a:t>
            </a:r>
          </a:p>
          <a:p>
            <a:pPr marL="0" indent="0" algn="ctr">
              <a:buNone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Once your </a:t>
            </a:r>
            <a:r>
              <a:rPr lang="en-US" dirty="0">
                <a:latin typeface="Calibri" pitchFamily="34" charset="0"/>
                <a:cs typeface="Calibri" pitchFamily="34" charset="0"/>
              </a:rPr>
              <a:t>objectives have been approved,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you </a:t>
            </a:r>
            <a:r>
              <a:rPr lang="en-US" dirty="0">
                <a:latin typeface="Calibri" pitchFamily="34" charset="0"/>
                <a:cs typeface="Calibri" pitchFamily="34" charset="0"/>
              </a:rPr>
              <a:t>will be given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an Expectations Contract </a:t>
            </a: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for </a:t>
            </a:r>
            <a:r>
              <a:rPr lang="en-US" dirty="0">
                <a:latin typeface="Calibri" pitchFamily="34" charset="0"/>
                <a:cs typeface="Calibri" pitchFamily="34" charset="0"/>
              </a:rPr>
              <a:t>you and your supervisor to sign.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This signed Contract </a:t>
            </a:r>
            <a:r>
              <a:rPr lang="en-US" dirty="0">
                <a:latin typeface="Calibri" pitchFamily="34" charset="0"/>
                <a:cs typeface="Calibri" pitchFamily="34" charset="0"/>
              </a:rPr>
              <a:t>must be returned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to our office within two days.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0274596"/>
      </p:ext>
    </p:extLst>
  </p:cSld>
  <p:clrMapOvr>
    <a:masterClrMapping/>
  </p:clrMapOvr>
  <p:transition spd="slow" advTm="15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37338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Cooperative </a:t>
            </a:r>
            <a:r>
              <a:rPr lang="en-US" dirty="0">
                <a:latin typeface="Calibri" pitchFamily="34" charset="0"/>
                <a:cs typeface="Calibri" pitchFamily="34" charset="0"/>
              </a:rPr>
              <a:t>Education units are used as elective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credit </a:t>
            </a: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in your </a:t>
            </a:r>
            <a:r>
              <a:rPr lang="en-US" dirty="0">
                <a:latin typeface="Calibri" pitchFamily="34" charset="0"/>
                <a:cs typeface="Calibri" pitchFamily="34" charset="0"/>
              </a:rPr>
              <a:t>major if your job is related to your major.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You must declare a </a:t>
            </a: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Career Technical Education (CTE) major </a:t>
            </a: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to earn elective credit.</a:t>
            </a:r>
          </a:p>
          <a:p>
            <a:pPr marL="0" indent="0" algn="ctr">
              <a:buNone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If </a:t>
            </a:r>
            <a:r>
              <a:rPr lang="en-US" dirty="0">
                <a:latin typeface="Calibri" pitchFamily="34" charset="0"/>
                <a:cs typeface="Calibri" pitchFamily="34" charset="0"/>
              </a:rPr>
              <a:t>your job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is unrelated </a:t>
            </a:r>
            <a:r>
              <a:rPr lang="en-US" dirty="0">
                <a:latin typeface="Calibri" pitchFamily="34" charset="0"/>
                <a:cs typeface="Calibri" pitchFamily="34" charset="0"/>
              </a:rPr>
              <a:t>to your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major </a:t>
            </a: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or you are an undecided major, </a:t>
            </a: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the </a:t>
            </a:r>
            <a:r>
              <a:rPr lang="en-US" dirty="0">
                <a:latin typeface="Calibri" pitchFamily="34" charset="0"/>
                <a:cs typeface="Calibri" pitchFamily="34" charset="0"/>
              </a:rPr>
              <a:t>units you earn are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considered </a:t>
            </a:r>
            <a:r>
              <a:rPr lang="en-US" i="1" dirty="0" smtClean="0">
                <a:latin typeface="Calibri" pitchFamily="34" charset="0"/>
                <a:cs typeface="Calibri" pitchFamily="34" charset="0"/>
              </a:rPr>
              <a:t>General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>
                <a:latin typeface="Calibri" pitchFamily="34" charset="0"/>
                <a:cs typeface="Calibri" pitchFamily="34" charset="0"/>
              </a:rPr>
              <a:t>units.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en-US" b="1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What </a:t>
            </a:r>
            <a:r>
              <a:rPr lang="en-US" b="1" dirty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is the difference between </a:t>
            </a:r>
            <a:r>
              <a:rPr lang="en-US" b="1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US" b="1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</a:br>
            <a:r>
              <a:rPr lang="en-US" b="1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Major </a:t>
            </a:r>
            <a:r>
              <a:rPr lang="en-US" b="1" dirty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units and </a:t>
            </a:r>
            <a:r>
              <a:rPr lang="en-US" b="1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General </a:t>
            </a:r>
            <a:r>
              <a:rPr lang="en-US" b="1" dirty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units</a:t>
            </a:r>
            <a:r>
              <a:rPr lang="en-US" b="1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?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0992"/>
      </p:ext>
    </p:extLst>
  </p:cSld>
  <p:clrMapOvr>
    <a:masterClrMapping/>
  </p:clrMapOvr>
  <p:transition spd="slow" advTm="15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>
                <a:latin typeface="Calibri" pitchFamily="34" charset="0"/>
                <a:cs typeface="Calibri" pitchFamily="34" charset="0"/>
              </a:rPr>
              <a:t>These units can be used to complete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required </a:t>
            </a:r>
            <a:r>
              <a:rPr lang="en-US" dirty="0">
                <a:latin typeface="Calibri" pitchFamily="34" charset="0"/>
                <a:cs typeface="Calibri" pitchFamily="34" charset="0"/>
              </a:rPr>
              <a:t>number of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units </a:t>
            </a:r>
            <a:r>
              <a:rPr lang="en-US" dirty="0">
                <a:latin typeface="Calibri" pitchFamily="34" charset="0"/>
                <a:cs typeface="Calibri" pitchFamily="34" charset="0"/>
              </a:rPr>
              <a:t>to graduate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and </a:t>
            </a:r>
            <a:r>
              <a:rPr lang="en-US" dirty="0">
                <a:latin typeface="Calibri" pitchFamily="34" charset="0"/>
                <a:cs typeface="Calibri" pitchFamily="34" charset="0"/>
              </a:rPr>
              <a:t>/ or complete general education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requirements</a:t>
            </a:r>
            <a:r>
              <a:rPr lang="en-US" dirty="0">
                <a:latin typeface="Calibri" pitchFamily="34" charset="0"/>
                <a:cs typeface="Calibri" pitchFamily="34" charset="0"/>
              </a:rPr>
              <a:t>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What are these units good for?</a:t>
            </a:r>
            <a:endParaRPr lang="en-US" b="1" dirty="0">
              <a:solidFill>
                <a:srgbClr val="FFFF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123" name="Picture 3" descr="C:\WINDOWS\Temporary Internet Files\Content.IE5\ZYO9ZAGW\MC90019542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437466"/>
            <a:ext cx="1600200" cy="2768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0178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0000">
        <p14:prism isContent="1" isInverted="1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30480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>
                <a:latin typeface="Calibri" pitchFamily="34" charset="0"/>
                <a:cs typeface="Calibri" pitchFamily="34" charset="0"/>
              </a:rPr>
              <a:t>Example: You need 62 units to graduate.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You've </a:t>
            </a:r>
            <a:r>
              <a:rPr lang="en-US" dirty="0">
                <a:latin typeface="Calibri" pitchFamily="34" charset="0"/>
                <a:cs typeface="Calibri" pitchFamily="34" charset="0"/>
              </a:rPr>
              <a:t>completed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all </a:t>
            </a:r>
            <a:r>
              <a:rPr lang="en-US" dirty="0">
                <a:latin typeface="Calibri" pitchFamily="34" charset="0"/>
                <a:cs typeface="Calibri" pitchFamily="34" charset="0"/>
              </a:rPr>
              <a:t>required classes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and </a:t>
            </a:r>
            <a:r>
              <a:rPr lang="en-US" dirty="0">
                <a:latin typeface="Calibri" pitchFamily="34" charset="0"/>
                <a:cs typeface="Calibri" pitchFamily="34" charset="0"/>
              </a:rPr>
              <a:t>you only have 56 units.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You</a:t>
            </a:r>
            <a:r>
              <a:rPr lang="en-US" dirty="0">
                <a:latin typeface="Calibri" pitchFamily="34" charset="0"/>
                <a:cs typeface="Calibri" pitchFamily="34" charset="0"/>
              </a:rPr>
              <a:t>' re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short 6 </a:t>
            </a:r>
            <a:r>
              <a:rPr lang="en-US" dirty="0">
                <a:latin typeface="Calibri" pitchFamily="34" charset="0"/>
                <a:cs typeface="Calibri" pitchFamily="34" charset="0"/>
              </a:rPr>
              <a:t>units.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The </a:t>
            </a:r>
            <a:r>
              <a:rPr lang="en-US" dirty="0">
                <a:latin typeface="Calibri" pitchFamily="34" charset="0"/>
                <a:cs typeface="Calibri" pitchFamily="34" charset="0"/>
              </a:rPr>
              <a:t>General Cooperative Education units you earn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can </a:t>
            </a:r>
            <a:r>
              <a:rPr lang="en-US" dirty="0">
                <a:latin typeface="Calibri" pitchFamily="34" charset="0"/>
                <a:cs typeface="Calibri" pitchFamily="34" charset="0"/>
              </a:rPr>
              <a:t>be used to fill in for the units you're short.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449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5000">
        <p14:prism isContent="1" isInverted="1"/>
      </p:transition>
    </mc:Choice>
    <mc:Fallback xmlns="">
      <p:transition spd="slow" advTm="1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8382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What is Cooperative Education?</a:t>
            </a:r>
            <a:endParaRPr lang="en-US" b="1" dirty="0">
              <a:solidFill>
                <a:srgbClr val="FFFF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26" name="Picture 2" descr="C:\WINDOWS\Temporary Internet Files\Content.IE5\ZYO9ZAGW\MC90044625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799" y="4191000"/>
            <a:ext cx="1334873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WINDOWS\Temporary Internet Files\Content.IE5\E8F669AL\MC90005679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4257" y="4501380"/>
            <a:ext cx="2012143" cy="985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WINDOWS\Temporary Internet Files\Content.IE5\XGBJX7MO\MC900446008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4286250"/>
            <a:ext cx="1219200" cy="130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3429000" y="2895600"/>
            <a:ext cx="2286000" cy="492443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spcBef>
                <a:spcPts val="600"/>
              </a:spcBef>
              <a:buClr>
                <a:srgbClr val="F3A447"/>
              </a:buClr>
              <a:buSzPct val="85000"/>
            </a:pPr>
            <a:r>
              <a:rPr lang="en-US" sz="2600" dirty="0">
                <a:solidFill>
                  <a:prstClr val="white"/>
                </a:solidFill>
                <a:latin typeface="Calibri" pitchFamily="34" charset="0"/>
                <a:cs typeface="Calibri" pitchFamily="34" charset="0"/>
              </a:rPr>
              <a:t>the college, </a:t>
            </a:r>
            <a:r>
              <a:rPr lang="en-US" sz="2600" dirty="0" smtClean="0">
                <a:solidFill>
                  <a:prstClr val="white"/>
                </a:solidFill>
                <a:latin typeface="Calibri" pitchFamily="34" charset="0"/>
                <a:cs typeface="Calibri" pitchFamily="34" charset="0"/>
              </a:rPr>
              <a:t>  </a:t>
            </a:r>
            <a:endParaRPr lang="en-US" sz="2600" dirty="0">
              <a:solidFill>
                <a:prstClr val="white"/>
              </a:solidFill>
            </a:endParaRPr>
          </a:p>
        </p:txBody>
      </p:sp>
      <p:sp>
        <p:nvSpPr>
          <p:cNvPr id="10" name="Content Placeholder 1"/>
          <p:cNvSpPr txBox="1">
            <a:spLocks/>
          </p:cNvSpPr>
          <p:nvPr/>
        </p:nvSpPr>
        <p:spPr>
          <a:xfrm>
            <a:off x="457200" y="1143000"/>
            <a:ext cx="8229600" cy="1904999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30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005840" indent="-228600" algn="l" rtl="0" eaLnBrk="1" latinLnBrk="0" hangingPunct="1">
              <a:spcBef>
                <a:spcPts val="300"/>
              </a:spcBef>
              <a:buClr>
                <a:schemeClr val="accent2">
                  <a:shade val="50000"/>
                </a:schemeClr>
              </a:buClr>
              <a:buSzPct val="85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rtl="0" eaLnBrk="1" latinLnBrk="0" hangingPunct="1">
              <a:spcBef>
                <a:spcPts val="30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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2860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2"/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It is called “Cooperative Education” </a:t>
            </a:r>
          </a:p>
          <a:p>
            <a:pPr marL="0" indent="0" algn="ctr">
              <a:buFont typeface="Wingdings 2"/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because the program establishes </a:t>
            </a:r>
          </a:p>
          <a:p>
            <a:pPr marL="0" indent="0" algn="ctr">
              <a:buFont typeface="Wingdings 2"/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a three-way relationship between </a:t>
            </a:r>
          </a:p>
          <a:p>
            <a:pPr marL="0" indent="0" algn="ctr">
              <a:buFont typeface="Wingdings 2"/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the student, 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239911" y="3378799"/>
            <a:ext cx="266417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prstClr val="white"/>
                </a:solidFill>
                <a:latin typeface="Calibri" pitchFamily="34" charset="0"/>
                <a:cs typeface="Calibri" pitchFamily="34" charset="0"/>
              </a:rPr>
              <a:t>and the employer</a:t>
            </a:r>
            <a:r>
              <a:rPr lang="en-US" sz="2000" dirty="0">
                <a:solidFill>
                  <a:prstClr val="white"/>
                </a:solidFill>
                <a:latin typeface="Calibri" pitchFamily="34" charset="0"/>
                <a:cs typeface="Calibri" pitchFamily="34" charset="0"/>
              </a:rPr>
              <a:t>.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999952673"/>
      </p:ext>
    </p:extLst>
  </p:cSld>
  <p:clrMapOvr>
    <a:masterClrMapping/>
  </p:clrMapOvr>
  <p:transition spd="slow" advTm="10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" dur="2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10" grpId="0" uiExpand="1" build="p"/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22860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These </a:t>
            </a:r>
            <a:r>
              <a:rPr lang="en-US" dirty="0">
                <a:latin typeface="Calibri" pitchFamily="34" charset="0"/>
                <a:cs typeface="Calibri" pitchFamily="34" charset="0"/>
              </a:rPr>
              <a:t>units are transferable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only </a:t>
            </a:r>
            <a:r>
              <a:rPr lang="en-US" dirty="0">
                <a:latin typeface="Calibri" pitchFamily="34" charset="0"/>
                <a:cs typeface="Calibri" pitchFamily="34" charset="0"/>
              </a:rPr>
              <a:t>to the CSU system.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California </a:t>
            </a:r>
            <a:r>
              <a:rPr lang="en-US" dirty="0">
                <a:latin typeface="Calibri" pitchFamily="34" charset="0"/>
                <a:cs typeface="Calibri" pitchFamily="34" charset="0"/>
              </a:rPr>
              <a:t>State Universities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en-US" dirty="0">
                <a:latin typeface="Calibri" pitchFamily="34" charset="0"/>
                <a:cs typeface="Calibri" pitchFamily="34" charset="0"/>
              </a:rPr>
              <a:t>Northridge, Fresno, etc.)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Can </a:t>
            </a:r>
            <a:r>
              <a:rPr lang="en-US" b="1" dirty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I transfer these units to a university</a:t>
            </a:r>
            <a:r>
              <a:rPr lang="en-US" b="1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?</a:t>
            </a:r>
            <a:endParaRPr lang="en-US" dirty="0">
              <a:solidFill>
                <a:srgbClr val="FFFF0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7469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0000">
        <p:blinds dir="vert"/>
      </p:transition>
    </mc:Choice>
    <mc:Fallback xmlns="">
      <p:transition spd="slow" advTm="10000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04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If </a:t>
            </a:r>
            <a:r>
              <a:rPr lang="en-US" dirty="0">
                <a:latin typeface="Calibri" pitchFamily="34" charset="0"/>
                <a:cs typeface="Calibri" pitchFamily="34" charset="0"/>
              </a:rPr>
              <a:t>the units earned are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CTE major-related, </a:t>
            </a: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you </a:t>
            </a:r>
            <a:r>
              <a:rPr lang="en-US" dirty="0">
                <a:latin typeface="Calibri" pitchFamily="34" charset="0"/>
                <a:cs typeface="Calibri" pitchFamily="34" charset="0"/>
              </a:rPr>
              <a:t>can earn up to 4 units of credit each semester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for </a:t>
            </a:r>
            <a:r>
              <a:rPr lang="en-US" dirty="0">
                <a:latin typeface="Calibri" pitchFamily="34" charset="0"/>
                <a:cs typeface="Calibri" pitchFamily="34" charset="0"/>
              </a:rPr>
              <a:t>up to 4 semesters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That’s up to 16 units possible. </a:t>
            </a:r>
          </a:p>
          <a:p>
            <a:pPr marL="0" indent="0" algn="ctr">
              <a:buNone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You </a:t>
            </a:r>
            <a:r>
              <a:rPr lang="en-US" dirty="0">
                <a:latin typeface="Calibri" pitchFamily="34" charset="0"/>
                <a:cs typeface="Calibri" pitchFamily="34" charset="0"/>
              </a:rPr>
              <a:t>can transfer up to 12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of those units.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How many units can I transfer</a:t>
            </a:r>
            <a:r>
              <a:rPr lang="en-US" b="1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?</a:t>
            </a:r>
            <a:endParaRPr lang="en-US" dirty="0">
              <a:solidFill>
                <a:srgbClr val="FFFF0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7161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5720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If </a:t>
            </a:r>
            <a:r>
              <a:rPr lang="en-US" dirty="0">
                <a:latin typeface="Calibri" pitchFamily="34" charset="0"/>
                <a:cs typeface="Calibri" pitchFamily="34" charset="0"/>
              </a:rPr>
              <a:t>you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are enrolled in </a:t>
            </a:r>
            <a:r>
              <a:rPr lang="en-US" dirty="0">
                <a:latin typeface="Calibri" pitchFamily="34" charset="0"/>
                <a:cs typeface="Calibri" pitchFamily="34" charset="0"/>
              </a:rPr>
              <a:t>General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units, </a:t>
            </a: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you can earn up to 6 units of credit </a:t>
            </a: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in the course of 2 semesters.</a:t>
            </a:r>
          </a:p>
          <a:p>
            <a:pPr marL="0" indent="0" algn="ctr">
              <a:buNone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You </a:t>
            </a:r>
            <a:r>
              <a:rPr lang="en-US" dirty="0">
                <a:latin typeface="Calibri" pitchFamily="34" charset="0"/>
                <a:cs typeface="Calibri" pitchFamily="34" charset="0"/>
              </a:rPr>
              <a:t>can transfer up to 6 units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marL="0" indent="0" algn="ctr">
              <a:buNone/>
            </a:pPr>
            <a:endParaRPr lang="en-US" dirty="0">
              <a:latin typeface="Calibri" pitchFamily="34" charset="0"/>
              <a:cs typeface="Calibri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318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You can take Coop. Ed. </a:t>
            </a:r>
            <a:r>
              <a:rPr lang="en-US" u="sng" dirty="0" smtClean="0">
                <a:latin typeface="Calibri" pitchFamily="34" charset="0"/>
                <a:cs typeface="Calibri" pitchFamily="34" charset="0"/>
              </a:rPr>
              <a:t>up to 4 semesters </a:t>
            </a: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if you are earning college credit in your </a:t>
            </a:r>
            <a:r>
              <a:rPr lang="en-US" u="sng" dirty="0" smtClean="0">
                <a:latin typeface="Calibri" pitchFamily="34" charset="0"/>
                <a:cs typeface="Calibri" pitchFamily="34" charset="0"/>
              </a:rPr>
              <a:t>CTE major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marL="0" indent="0" algn="ctr">
              <a:buNone/>
            </a:pPr>
            <a:endParaRPr lang="en-US" dirty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You can take Coop. Ed. </a:t>
            </a:r>
            <a:r>
              <a:rPr lang="en-US" u="sng" dirty="0" smtClean="0">
                <a:latin typeface="Calibri" pitchFamily="34" charset="0"/>
                <a:cs typeface="Calibri" pitchFamily="34" charset="0"/>
              </a:rPr>
              <a:t>up to 2 semesters </a:t>
            </a: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if you are earning </a:t>
            </a:r>
            <a:r>
              <a:rPr lang="en-US" u="sng" dirty="0" smtClean="0">
                <a:latin typeface="Calibri" pitchFamily="34" charset="0"/>
                <a:cs typeface="Calibri" pitchFamily="34" charset="0"/>
              </a:rPr>
              <a:t>General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credit.</a:t>
            </a:r>
          </a:p>
          <a:p>
            <a:pPr marL="0" indent="0" algn="ctr">
              <a:buNone/>
            </a:pPr>
            <a:endParaRPr lang="en-US" dirty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The </a:t>
            </a:r>
            <a:r>
              <a:rPr lang="en-US" u="sng" dirty="0" smtClean="0">
                <a:latin typeface="Calibri" pitchFamily="34" charset="0"/>
                <a:cs typeface="Calibri" pitchFamily="34" charset="0"/>
              </a:rPr>
              <a:t>maximum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number of times </a:t>
            </a: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you can enroll in Coop. Ed. is </a:t>
            </a:r>
            <a:r>
              <a:rPr lang="en-US" u="sng" dirty="0" smtClean="0">
                <a:latin typeface="Calibri" pitchFamily="34" charset="0"/>
                <a:cs typeface="Calibri" pitchFamily="34" charset="0"/>
              </a:rPr>
              <a:t>4 times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.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How many times can I take Coop. Ed.?</a:t>
            </a:r>
            <a:endParaRPr lang="en-US" b="1" dirty="0">
              <a:solidFill>
                <a:srgbClr val="FFFF0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1963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2743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The </a:t>
            </a:r>
            <a:r>
              <a:rPr lang="en-US" dirty="0">
                <a:latin typeface="Calibri" pitchFamily="34" charset="0"/>
                <a:cs typeface="Calibri" pitchFamily="34" charset="0"/>
              </a:rPr>
              <a:t>total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work hours you complete </a:t>
            </a: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determines the number of units you earn. </a:t>
            </a:r>
          </a:p>
          <a:p>
            <a:pPr marL="0" indent="0" algn="ctr">
              <a:buNone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If </a:t>
            </a:r>
            <a:r>
              <a:rPr lang="en-US" dirty="0">
                <a:latin typeface="Calibri" pitchFamily="34" charset="0"/>
                <a:cs typeface="Calibri" pitchFamily="34" charset="0"/>
              </a:rPr>
              <a:t>your job is related to your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CTE major, </a:t>
            </a: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the </a:t>
            </a:r>
            <a:r>
              <a:rPr lang="en-US" dirty="0">
                <a:latin typeface="Calibri" pitchFamily="34" charset="0"/>
                <a:cs typeface="Calibri" pitchFamily="34" charset="0"/>
              </a:rPr>
              <a:t>most units you can earn in one semester is 4.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609600"/>
            <a:ext cx="8229600" cy="13716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100" b="1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en-US" sz="3100" b="1" dirty="0" smtClean="0">
                <a:latin typeface="Calibri" pitchFamily="34" charset="0"/>
                <a:cs typeface="Calibri" pitchFamily="34" charset="0"/>
              </a:rPr>
            </a:br>
            <a:r>
              <a:rPr lang="en-US" sz="3100" b="1" dirty="0">
                <a:latin typeface="Calibri" pitchFamily="34" charset="0"/>
                <a:cs typeface="Calibri" pitchFamily="34" charset="0"/>
              </a:rPr>
              <a:t/>
            </a:r>
            <a:br>
              <a:rPr lang="en-US" sz="3100" b="1" dirty="0">
                <a:latin typeface="Calibri" pitchFamily="34" charset="0"/>
                <a:cs typeface="Calibri" pitchFamily="34" charset="0"/>
              </a:rPr>
            </a:br>
            <a:r>
              <a:rPr lang="en-US" sz="3100" b="1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en-US" sz="3100" b="1" dirty="0" smtClean="0">
                <a:latin typeface="Calibri" pitchFamily="34" charset="0"/>
                <a:cs typeface="Calibri" pitchFamily="34" charset="0"/>
              </a:rPr>
            </a:br>
            <a:r>
              <a:rPr lang="en-US" sz="3100" b="1" dirty="0">
                <a:latin typeface="Calibri" pitchFamily="34" charset="0"/>
                <a:cs typeface="Calibri" pitchFamily="34" charset="0"/>
              </a:rPr>
              <a:t/>
            </a:r>
            <a:br>
              <a:rPr lang="en-US" sz="3100" b="1" dirty="0">
                <a:latin typeface="Calibri" pitchFamily="34" charset="0"/>
                <a:cs typeface="Calibri" pitchFamily="34" charset="0"/>
              </a:rPr>
            </a:br>
            <a:r>
              <a:rPr lang="en-US" sz="3100" b="1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en-US" sz="3100" b="1" dirty="0" smtClean="0">
                <a:latin typeface="Calibri" pitchFamily="34" charset="0"/>
                <a:cs typeface="Calibri" pitchFamily="34" charset="0"/>
              </a:rPr>
            </a:br>
            <a:r>
              <a:rPr lang="en-US" sz="3100" b="1" dirty="0">
                <a:latin typeface="Calibri" pitchFamily="34" charset="0"/>
                <a:cs typeface="Calibri" pitchFamily="34" charset="0"/>
              </a:rPr>
              <a:t/>
            </a:r>
            <a:br>
              <a:rPr lang="en-US" sz="3100" b="1" dirty="0">
                <a:latin typeface="Calibri" pitchFamily="34" charset="0"/>
                <a:cs typeface="Calibri" pitchFamily="34" charset="0"/>
              </a:rPr>
            </a:br>
            <a:r>
              <a:rPr lang="en-US" sz="3100" b="1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en-US" sz="3100" b="1" dirty="0" smtClean="0">
                <a:latin typeface="Calibri" pitchFamily="34" charset="0"/>
                <a:cs typeface="Calibri" pitchFamily="34" charset="0"/>
              </a:rPr>
            </a:br>
            <a:r>
              <a:rPr lang="en-US" sz="3100" b="1" dirty="0">
                <a:latin typeface="Calibri" pitchFamily="34" charset="0"/>
                <a:cs typeface="Calibri" pitchFamily="34" charset="0"/>
              </a:rPr>
              <a:t/>
            </a:r>
            <a:br>
              <a:rPr lang="en-US" sz="3100" b="1" dirty="0">
                <a:latin typeface="Calibri" pitchFamily="34" charset="0"/>
                <a:cs typeface="Calibri" pitchFamily="34" charset="0"/>
              </a:rPr>
            </a:br>
            <a:r>
              <a:rPr lang="en-US" sz="3100" b="1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en-US" sz="3100" b="1" dirty="0" smtClean="0">
                <a:latin typeface="Calibri" pitchFamily="34" charset="0"/>
                <a:cs typeface="Calibri" pitchFamily="34" charset="0"/>
              </a:rPr>
            </a:br>
            <a:r>
              <a:rPr lang="en-US" sz="3100" b="1" dirty="0">
                <a:latin typeface="Calibri" pitchFamily="34" charset="0"/>
                <a:cs typeface="Calibri" pitchFamily="34" charset="0"/>
              </a:rPr>
              <a:t/>
            </a:r>
            <a:br>
              <a:rPr lang="en-US" sz="3100" b="1" dirty="0">
                <a:latin typeface="Calibri" pitchFamily="34" charset="0"/>
                <a:cs typeface="Calibri" pitchFamily="34" charset="0"/>
              </a:rPr>
            </a:br>
            <a:r>
              <a:rPr lang="en-US" sz="3100" b="1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en-US" sz="3100" b="1" dirty="0" smtClean="0">
                <a:latin typeface="Calibri" pitchFamily="34" charset="0"/>
                <a:cs typeface="Calibri" pitchFamily="34" charset="0"/>
              </a:rPr>
            </a:br>
            <a:r>
              <a:rPr lang="en-US" sz="3100" b="1" dirty="0">
                <a:latin typeface="Calibri" pitchFamily="34" charset="0"/>
                <a:cs typeface="Calibri" pitchFamily="34" charset="0"/>
              </a:rPr>
              <a:t/>
            </a:r>
            <a:br>
              <a:rPr lang="en-US" sz="3100" b="1" dirty="0">
                <a:latin typeface="Calibri" pitchFamily="34" charset="0"/>
                <a:cs typeface="Calibri" pitchFamily="34" charset="0"/>
              </a:rPr>
            </a:br>
            <a:r>
              <a:rPr lang="en-US" sz="1000" b="1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en-US" sz="1000" b="1" dirty="0" smtClean="0">
                <a:latin typeface="Calibri" pitchFamily="34" charset="0"/>
                <a:cs typeface="Calibri" pitchFamily="34" charset="0"/>
              </a:rPr>
            </a:br>
            <a:r>
              <a:rPr lang="en-US" sz="3100" b="1" dirty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How do you determine </a:t>
            </a:r>
            <a:r>
              <a:rPr lang="en-US" sz="3100" b="1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US" sz="3100" b="1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</a:br>
            <a:r>
              <a:rPr lang="en-US" sz="3100" b="1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the </a:t>
            </a:r>
            <a:r>
              <a:rPr lang="en-US" sz="3100" b="1" dirty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number of units I qualify for?</a:t>
            </a:r>
            <a:r>
              <a:rPr lang="en-US" sz="8000" dirty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US" sz="8000" dirty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</a:b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0241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15000">
        <p:dissolve/>
      </p:transition>
    </mc:Choice>
    <mc:Fallback xmlns="">
      <p:transition spd="slow" advTm="15000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>
                <a:latin typeface="Calibri" pitchFamily="34" charset="0"/>
                <a:cs typeface="Calibri" pitchFamily="34" charset="0"/>
              </a:rPr>
              <a:t>If your job is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unrelated</a:t>
            </a:r>
            <a:r>
              <a:rPr lang="en-US" dirty="0">
                <a:latin typeface="Calibri" pitchFamily="34" charset="0"/>
                <a:cs typeface="Calibri" pitchFamily="34" charset="0"/>
              </a:rPr>
              <a:t>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and </a:t>
            </a:r>
            <a:r>
              <a:rPr lang="en-US" dirty="0">
                <a:latin typeface="Calibri" pitchFamily="34" charset="0"/>
                <a:cs typeface="Calibri" pitchFamily="34" charset="0"/>
              </a:rPr>
              <a:t>you're earning General units,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the </a:t>
            </a:r>
            <a:r>
              <a:rPr lang="en-US" dirty="0">
                <a:latin typeface="Calibri" pitchFamily="34" charset="0"/>
                <a:cs typeface="Calibri" pitchFamily="34" charset="0"/>
              </a:rPr>
              <a:t>most you can get for the semester is 3.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608341"/>
      </p:ext>
    </p:extLst>
  </p:cSld>
  <p:clrMapOvr>
    <a:masterClrMapping/>
  </p:clrMapOvr>
  <p:transition spd="slow" advTm="10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4572000"/>
          </a:xfrm>
        </p:spPr>
        <p:txBody>
          <a:bodyPr/>
          <a:lstStyle/>
          <a:p>
            <a:pPr marL="0" indent="0" algn="ctr">
              <a:buNone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Hours and Units for paid positions </a:t>
            </a: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are as follows:</a:t>
            </a:r>
          </a:p>
          <a:p>
            <a:pPr marL="0" indent="0" algn="ctr">
              <a:buNone/>
            </a:pPr>
            <a:endParaRPr lang="en-US" dirty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Working </a:t>
            </a:r>
            <a:r>
              <a:rPr lang="en-US" dirty="0">
                <a:latin typeface="Calibri" pitchFamily="34" charset="0"/>
                <a:cs typeface="Calibri" pitchFamily="34" charset="0"/>
              </a:rPr>
              <a:t>75 to 149 hours total for the semester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would </a:t>
            </a:r>
            <a:r>
              <a:rPr lang="en-US" dirty="0">
                <a:latin typeface="Calibri" pitchFamily="34" charset="0"/>
                <a:cs typeface="Calibri" pitchFamily="34" charset="0"/>
              </a:rPr>
              <a:t>get you 1 unit;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150 </a:t>
            </a:r>
            <a:r>
              <a:rPr lang="en-US" dirty="0">
                <a:latin typeface="Calibri" pitchFamily="34" charset="0"/>
                <a:cs typeface="Calibri" pitchFamily="34" charset="0"/>
              </a:rPr>
              <a:t>to 224 hours total = 2 units;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225 </a:t>
            </a:r>
            <a:r>
              <a:rPr lang="en-US" dirty="0">
                <a:latin typeface="Calibri" pitchFamily="34" charset="0"/>
                <a:cs typeface="Calibri" pitchFamily="34" charset="0"/>
              </a:rPr>
              <a:t>to 299 hours total = 3 units;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300 </a:t>
            </a:r>
            <a:r>
              <a:rPr lang="en-US" dirty="0">
                <a:latin typeface="Calibri" pitchFamily="34" charset="0"/>
                <a:cs typeface="Calibri" pitchFamily="34" charset="0"/>
              </a:rPr>
              <a:t>+ hours total = 4 units.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411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45720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>
                <a:latin typeface="Calibri" pitchFamily="34" charset="0"/>
                <a:cs typeface="Calibri" pitchFamily="34" charset="0"/>
              </a:rPr>
              <a:t>Internship / Volunteer positions: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The </a:t>
            </a:r>
            <a:r>
              <a:rPr lang="en-US" dirty="0">
                <a:latin typeface="Calibri" pitchFamily="34" charset="0"/>
                <a:cs typeface="Calibri" pitchFamily="34" charset="0"/>
              </a:rPr>
              <a:t>total hours worked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determines </a:t>
            </a:r>
            <a:r>
              <a:rPr lang="en-US" dirty="0">
                <a:latin typeface="Calibri" pitchFamily="34" charset="0"/>
                <a:cs typeface="Calibri" pitchFamily="34" charset="0"/>
              </a:rPr>
              <a:t>the number of units you qualify for.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Working </a:t>
            </a:r>
            <a:r>
              <a:rPr lang="en-US" dirty="0">
                <a:latin typeface="Calibri" pitchFamily="34" charset="0"/>
                <a:cs typeface="Calibri" pitchFamily="34" charset="0"/>
              </a:rPr>
              <a:t>60 to 119 hours total earns you one (1) unit.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120 </a:t>
            </a:r>
            <a:r>
              <a:rPr lang="en-US" dirty="0">
                <a:latin typeface="Calibri" pitchFamily="34" charset="0"/>
                <a:cs typeface="Calibri" pitchFamily="34" charset="0"/>
              </a:rPr>
              <a:t>to 179 hours total = 2 units;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180 </a:t>
            </a:r>
            <a:r>
              <a:rPr lang="en-US" dirty="0">
                <a:latin typeface="Calibri" pitchFamily="34" charset="0"/>
                <a:cs typeface="Calibri" pitchFamily="34" charset="0"/>
              </a:rPr>
              <a:t>to 239 hours total = 3 units;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240 </a:t>
            </a:r>
            <a:r>
              <a:rPr lang="en-US" dirty="0">
                <a:latin typeface="Calibri" pitchFamily="34" charset="0"/>
                <a:cs typeface="Calibri" pitchFamily="34" charset="0"/>
              </a:rPr>
              <a:t>+ hours total = 4 units.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562694"/>
      </p:ext>
    </p:extLst>
  </p:cSld>
  <p:clrMapOvr>
    <a:masterClrMapping/>
  </p:clrMapOvr>
  <p:transition spd="slow" advTm="15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2286000"/>
            <a:ext cx="8229600" cy="23622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If </a:t>
            </a:r>
            <a:r>
              <a:rPr lang="en-US" dirty="0">
                <a:latin typeface="Calibri" pitchFamily="34" charset="0"/>
                <a:cs typeface="Calibri" pitchFamily="34" charset="0"/>
              </a:rPr>
              <a:t>your job is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related </a:t>
            </a:r>
            <a:r>
              <a:rPr lang="en-US" dirty="0">
                <a:latin typeface="Calibri" pitchFamily="34" charset="0"/>
                <a:cs typeface="Calibri" pitchFamily="34" charset="0"/>
              </a:rPr>
              <a:t>to your declared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CTE major, </a:t>
            </a: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you </a:t>
            </a:r>
            <a:r>
              <a:rPr lang="en-US" dirty="0">
                <a:latin typeface="Calibri" pitchFamily="34" charset="0"/>
                <a:cs typeface="Calibri" pitchFamily="34" charset="0"/>
              </a:rPr>
              <a:t>will earn units in your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major </a:t>
            </a: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as long as the 3 new skills you learn (objectives)</a:t>
            </a: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are </a:t>
            </a:r>
            <a:r>
              <a:rPr lang="en-US" dirty="0">
                <a:latin typeface="Calibri" pitchFamily="34" charset="0"/>
                <a:cs typeface="Calibri" pitchFamily="34" charset="0"/>
              </a:rPr>
              <a:t>directly applicable to major.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914400"/>
            <a:ext cx="82296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100" b="1" dirty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How do you determine </a:t>
            </a:r>
            <a:r>
              <a:rPr lang="en-US" sz="3100" b="1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US" sz="3100" b="1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</a:br>
            <a:r>
              <a:rPr lang="en-US" sz="3100" b="1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if </a:t>
            </a:r>
            <a:r>
              <a:rPr lang="en-US" sz="3100" b="1" dirty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the units will be in my major?</a:t>
            </a:r>
            <a:r>
              <a:rPr lang="en-US" sz="3100" dirty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US" sz="3100" dirty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</a:b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4436897"/>
      </p:ext>
    </p:extLst>
  </p:cSld>
  <p:clrMapOvr>
    <a:masterClrMapping/>
  </p:clrMapOvr>
  <p:transition spd="slow" advTm="15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If </a:t>
            </a:r>
            <a:r>
              <a:rPr lang="en-US" dirty="0">
                <a:latin typeface="Calibri" pitchFamily="34" charset="0"/>
                <a:cs typeface="Calibri" pitchFamily="34" charset="0"/>
              </a:rPr>
              <a:t>you've completed your three objectives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you </a:t>
            </a:r>
            <a:r>
              <a:rPr lang="en-US" dirty="0">
                <a:latin typeface="Calibri" pitchFamily="34" charset="0"/>
                <a:cs typeface="Calibri" pitchFamily="34" charset="0"/>
              </a:rPr>
              <a:t>will still get a grade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but </a:t>
            </a:r>
            <a:r>
              <a:rPr lang="en-US" dirty="0">
                <a:latin typeface="Calibri" pitchFamily="34" charset="0"/>
                <a:cs typeface="Calibri" pitchFamily="34" charset="0"/>
              </a:rPr>
              <a:t>the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number of units you applied </a:t>
            </a:r>
            <a:r>
              <a:rPr lang="en-US" dirty="0">
                <a:latin typeface="Calibri" pitchFamily="34" charset="0"/>
                <a:cs typeface="Calibri" pitchFamily="34" charset="0"/>
              </a:rPr>
              <a:t>for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may </a:t>
            </a:r>
            <a:r>
              <a:rPr lang="en-US" dirty="0">
                <a:latin typeface="Calibri" pitchFamily="34" charset="0"/>
                <a:cs typeface="Calibri" pitchFamily="34" charset="0"/>
              </a:rPr>
              <a:t>be affected by the loss of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hours.</a:t>
            </a:r>
          </a:p>
          <a:p>
            <a:pPr marL="0" indent="0" algn="ctr">
              <a:buNone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A </a:t>
            </a:r>
            <a:r>
              <a:rPr lang="en-US" dirty="0">
                <a:latin typeface="Calibri" pitchFamily="34" charset="0"/>
                <a:cs typeface="Calibri" pitchFamily="34" charset="0"/>
              </a:rPr>
              <a:t>Section Transfer may be required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to change the number of units and finalize </a:t>
            </a:r>
            <a:r>
              <a:rPr lang="en-US" dirty="0">
                <a:latin typeface="Calibri" pitchFamily="34" charset="0"/>
                <a:cs typeface="Calibri" pitchFamily="34" charset="0"/>
              </a:rPr>
              <a:t>your grade.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This form must be signed by you and submitted </a:t>
            </a: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no later than the 12</a:t>
            </a:r>
            <a:r>
              <a:rPr lang="en-US" baseline="30000" dirty="0" smtClean="0">
                <a:latin typeface="Calibri" pitchFamily="34" charset="0"/>
                <a:cs typeface="Calibri" pitchFamily="34" charset="0"/>
              </a:rPr>
              <a:t>th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week of the semester </a:t>
            </a: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(for Fall and Spring)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What happens if I quit or get fired?</a:t>
            </a:r>
            <a:r>
              <a:rPr lang="en-US" dirty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US" dirty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</a:b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8440112"/>
      </p:ext>
    </p:extLst>
  </p:cSld>
  <p:clrMapOvr>
    <a:masterClrMapping/>
  </p:clrMapOvr>
  <p:transition spd="slow" advTm="20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32004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>
                <a:latin typeface="Calibri" pitchFamily="34" charset="0"/>
                <a:cs typeface="Calibri" pitchFamily="34" charset="0"/>
              </a:rPr>
              <a:t>This structured relationship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allows </a:t>
            </a:r>
            <a:r>
              <a:rPr lang="en-US" dirty="0">
                <a:latin typeface="Calibri" pitchFamily="34" charset="0"/>
                <a:cs typeface="Calibri" pitchFamily="34" charset="0"/>
              </a:rPr>
              <a:t>students to create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>
                <a:latin typeface="Calibri" pitchFamily="34" charset="0"/>
                <a:cs typeface="Calibri" pitchFamily="34" charset="0"/>
              </a:rPr>
              <a:t>s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hort and </a:t>
            </a:r>
            <a:r>
              <a:rPr lang="en-US" dirty="0">
                <a:latin typeface="Calibri" pitchFamily="34" charset="0"/>
                <a:cs typeface="Calibri" pitchFamily="34" charset="0"/>
              </a:rPr>
              <a:t>long-range career goals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and </a:t>
            </a:r>
            <a:r>
              <a:rPr lang="en-US" dirty="0">
                <a:latin typeface="Calibri" pitchFamily="34" charset="0"/>
                <a:cs typeface="Calibri" pitchFamily="34" charset="0"/>
              </a:rPr>
              <a:t>to recognize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his/her progress </a:t>
            </a: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by </a:t>
            </a:r>
            <a:r>
              <a:rPr lang="en-US" dirty="0">
                <a:latin typeface="Calibri" pitchFamily="34" charset="0"/>
                <a:cs typeface="Calibri" pitchFamily="34" charset="0"/>
              </a:rPr>
              <a:t>establishing three measurable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>
                <a:latin typeface="Calibri" pitchFamily="34" charset="0"/>
                <a:cs typeface="Calibri" pitchFamily="34" charset="0"/>
              </a:rPr>
              <a:t>l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earning objectives </a:t>
            </a:r>
            <a:r>
              <a:rPr lang="en-US" dirty="0">
                <a:latin typeface="Calibri" pitchFamily="34" charset="0"/>
                <a:cs typeface="Calibri" pitchFamily="34" charset="0"/>
              </a:rPr>
              <a:t>for the semester. </a:t>
            </a:r>
            <a:endParaRPr lang="en-US" dirty="0"/>
          </a:p>
        </p:txBody>
      </p:sp>
      <p:pic>
        <p:nvPicPr>
          <p:cNvPr id="2051" name="Picture 3" descr="C:\WINDOWS\Temporary Internet Files\Content.IE5\ZYO9ZAGW\MC90043699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495800"/>
            <a:ext cx="2232752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3821525"/>
      </p:ext>
    </p:extLst>
  </p:cSld>
  <p:clrMapOvr>
    <a:masterClrMapping/>
  </p:clrMapOvr>
  <p:transition spd="slow" advTm="15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>
                <a:latin typeface="Calibri" pitchFamily="34" charset="0"/>
                <a:cs typeface="Calibri" pitchFamily="34" charset="0"/>
              </a:rPr>
              <a:t>If you haven't completed the objectives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at your job </a:t>
            </a: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prior to your termination, </a:t>
            </a: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then </a:t>
            </a:r>
            <a:r>
              <a:rPr lang="en-US" dirty="0">
                <a:latin typeface="Calibri" pitchFamily="34" charset="0"/>
                <a:cs typeface="Calibri" pitchFamily="34" charset="0"/>
              </a:rPr>
              <a:t>there is no basis for a grade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so </a:t>
            </a:r>
            <a:r>
              <a:rPr lang="en-US" dirty="0">
                <a:latin typeface="Calibri" pitchFamily="34" charset="0"/>
                <a:cs typeface="Calibri" pitchFamily="34" charset="0"/>
              </a:rPr>
              <a:t>you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will </a:t>
            </a:r>
            <a:r>
              <a:rPr lang="en-US" dirty="0">
                <a:latin typeface="Calibri" pitchFamily="34" charset="0"/>
                <a:cs typeface="Calibri" pitchFamily="34" charset="0"/>
              </a:rPr>
              <a:t>have to drop the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class to avoid failing. </a:t>
            </a:r>
          </a:p>
          <a:p>
            <a:pPr marL="0" indent="0" algn="ctr">
              <a:buNone/>
            </a:pPr>
            <a:endParaRPr lang="en-US" dirty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Remember </a:t>
            </a:r>
            <a:r>
              <a:rPr lang="en-US" dirty="0">
                <a:latin typeface="Calibri" pitchFamily="34" charset="0"/>
                <a:cs typeface="Calibri" pitchFamily="34" charset="0"/>
              </a:rPr>
              <a:t>to inform the Coop. Ed. office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of </a:t>
            </a:r>
            <a:r>
              <a:rPr lang="en-US" dirty="0">
                <a:latin typeface="Calibri" pitchFamily="34" charset="0"/>
                <a:cs typeface="Calibri" pitchFamily="34" charset="0"/>
              </a:rPr>
              <a:t>any changes in employment.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520339"/>
      </p:ext>
    </p:extLst>
  </p:cSld>
  <p:clrMapOvr>
    <a:masterClrMapping/>
  </p:clrMapOvr>
  <p:transition spd="slow" advTm="15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Notify </a:t>
            </a:r>
            <a:r>
              <a:rPr lang="en-US" dirty="0">
                <a:latin typeface="Calibri" pitchFamily="34" charset="0"/>
                <a:cs typeface="Calibri" pitchFamily="34" charset="0"/>
              </a:rPr>
              <a:t>our office of the change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immediately </a:t>
            </a: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and </a:t>
            </a:r>
            <a:r>
              <a:rPr lang="en-US" dirty="0">
                <a:latin typeface="Calibri" pitchFamily="34" charset="0"/>
                <a:cs typeface="Calibri" pitchFamily="34" charset="0"/>
              </a:rPr>
              <a:t>make sure the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new supervisor </a:t>
            </a:r>
            <a:r>
              <a:rPr lang="en-US" dirty="0">
                <a:latin typeface="Calibri" pitchFamily="34" charset="0"/>
                <a:cs typeface="Calibri" pitchFamily="34" charset="0"/>
              </a:rPr>
              <a:t>is aware of the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program.</a:t>
            </a:r>
          </a:p>
          <a:p>
            <a:pPr marL="0" indent="0" algn="ctr">
              <a:buNone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Inform the new supervisor </a:t>
            </a:r>
            <a:r>
              <a:rPr lang="en-US" dirty="0">
                <a:latin typeface="Calibri" pitchFamily="34" charset="0"/>
                <a:cs typeface="Calibri" pitchFamily="34" charset="0"/>
              </a:rPr>
              <a:t>what your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objectives </a:t>
            </a:r>
            <a:r>
              <a:rPr lang="en-US" dirty="0">
                <a:latin typeface="Calibri" pitchFamily="34" charset="0"/>
                <a:cs typeface="Calibri" pitchFamily="34" charset="0"/>
              </a:rPr>
              <a:t>are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so </a:t>
            </a:r>
            <a:r>
              <a:rPr lang="en-US" dirty="0">
                <a:latin typeface="Calibri" pitchFamily="34" charset="0"/>
                <a:cs typeface="Calibri" pitchFamily="34" charset="0"/>
              </a:rPr>
              <a:t>that when the visitation and evaluation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take place, </a:t>
            </a: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your </a:t>
            </a:r>
            <a:r>
              <a:rPr lang="en-US" dirty="0">
                <a:latin typeface="Calibri" pitchFamily="34" charset="0"/>
                <a:cs typeface="Calibri" pitchFamily="34" charset="0"/>
              </a:rPr>
              <a:t>supervisor will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be familiar with them.</a:t>
            </a:r>
            <a:endParaRPr lang="en-US" dirty="0">
              <a:latin typeface="Calibri" pitchFamily="34" charset="0"/>
              <a:cs typeface="Calibri" pitchFamily="34" charset="0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What if I get a new supervisor?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US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</a:b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8324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5000">
        <p14:prism isInverted="1"/>
      </p:transition>
    </mc:Choice>
    <mc:Fallback xmlns="">
      <p:transition spd="slow" advTm="1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Notify us </a:t>
            </a:r>
            <a:r>
              <a:rPr lang="en-US" dirty="0">
                <a:latin typeface="Calibri" pitchFamily="34" charset="0"/>
                <a:cs typeface="Calibri" pitchFamily="34" charset="0"/>
              </a:rPr>
              <a:t>of the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change immediately. </a:t>
            </a: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If </a:t>
            </a:r>
            <a:r>
              <a:rPr lang="en-US" dirty="0">
                <a:latin typeface="Calibri" pitchFamily="34" charset="0"/>
                <a:cs typeface="Calibri" pitchFamily="34" charset="0"/>
              </a:rPr>
              <a:t>you've completed the objectives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with </a:t>
            </a:r>
            <a:r>
              <a:rPr lang="en-US" dirty="0">
                <a:latin typeface="Calibri" pitchFamily="34" charset="0"/>
                <a:cs typeface="Calibri" pitchFamily="34" charset="0"/>
              </a:rPr>
              <a:t>your former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employer, </a:t>
            </a:r>
            <a:r>
              <a:rPr lang="en-US" dirty="0">
                <a:latin typeface="Calibri" pitchFamily="34" charset="0"/>
                <a:cs typeface="Calibri" pitchFamily="34" charset="0"/>
              </a:rPr>
              <a:t>then all you have to do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is </a:t>
            </a:r>
            <a:r>
              <a:rPr lang="en-US" dirty="0">
                <a:latin typeface="Calibri" pitchFamily="34" charset="0"/>
                <a:cs typeface="Calibri" pitchFamily="34" charset="0"/>
              </a:rPr>
              <a:t>come in and fill out an application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with </a:t>
            </a:r>
            <a:r>
              <a:rPr lang="en-US" dirty="0">
                <a:latin typeface="Calibri" pitchFamily="34" charset="0"/>
                <a:cs typeface="Calibri" pitchFamily="34" charset="0"/>
              </a:rPr>
              <a:t>your new employment information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so </a:t>
            </a:r>
            <a:r>
              <a:rPr lang="en-US" dirty="0">
                <a:latin typeface="Calibri" pitchFamily="34" charset="0"/>
                <a:cs typeface="Calibri" pitchFamily="34" charset="0"/>
              </a:rPr>
              <a:t>that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your </a:t>
            </a:r>
            <a:r>
              <a:rPr lang="en-US" dirty="0">
                <a:latin typeface="Calibri" pitchFamily="34" charset="0"/>
                <a:cs typeface="Calibri" pitchFamily="34" charset="0"/>
              </a:rPr>
              <a:t>hours will still accumulate.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Otherwise </a:t>
            </a:r>
            <a:r>
              <a:rPr lang="en-US" dirty="0">
                <a:latin typeface="Calibri" pitchFamily="34" charset="0"/>
                <a:cs typeface="Calibri" pitchFamily="34" charset="0"/>
              </a:rPr>
              <a:t>we will only total the hours worked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at </a:t>
            </a:r>
            <a:r>
              <a:rPr lang="en-US" dirty="0">
                <a:latin typeface="Calibri" pitchFamily="34" charset="0"/>
                <a:cs typeface="Calibri" pitchFamily="34" charset="0"/>
              </a:rPr>
              <a:t>your former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job and this may cause a reduction in units. </a:t>
            </a:r>
          </a:p>
          <a:p>
            <a:pPr marL="0" indent="0">
              <a:buNone/>
            </a:pPr>
            <a:endParaRPr lang="en-US" dirty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What if I get a new job?</a:t>
            </a:r>
            <a:r>
              <a:rPr lang="en-US" dirty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US" dirty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</a:b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044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5000">
        <p14:prism isInverted="1"/>
      </p:transition>
    </mc:Choice>
    <mc:Fallback xmlns="">
      <p:transition spd="slow" advTm="1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>
                <a:latin typeface="Calibri" pitchFamily="34" charset="0"/>
                <a:cs typeface="Calibri" pitchFamily="34" charset="0"/>
              </a:rPr>
              <a:t>If you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haven't</a:t>
            </a:r>
            <a:r>
              <a:rPr lang="en-US" dirty="0">
                <a:latin typeface="Calibri" pitchFamily="34" charset="0"/>
                <a:cs typeface="Calibri" pitchFamily="34" charset="0"/>
              </a:rPr>
              <a:t> completed the objectives,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you </a:t>
            </a:r>
            <a:r>
              <a:rPr lang="en-US" dirty="0">
                <a:latin typeface="Calibri" pitchFamily="34" charset="0"/>
                <a:cs typeface="Calibri" pitchFamily="34" charset="0"/>
              </a:rPr>
              <a:t>will need to set up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different </a:t>
            </a:r>
            <a:r>
              <a:rPr lang="en-US" dirty="0">
                <a:latin typeface="Calibri" pitchFamily="34" charset="0"/>
                <a:cs typeface="Calibri" pitchFamily="34" charset="0"/>
              </a:rPr>
              <a:t>ones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with your new supervisor </a:t>
            </a: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en-US" dirty="0">
                <a:latin typeface="Calibri" pitchFamily="34" charset="0"/>
                <a:cs typeface="Calibri" pitchFamily="34" charset="0"/>
              </a:rPr>
              <a:t>1-3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objectives, depending </a:t>
            </a:r>
            <a:r>
              <a:rPr lang="en-US" dirty="0">
                <a:latin typeface="Calibri" pitchFamily="34" charset="0"/>
                <a:cs typeface="Calibri" pitchFamily="34" charset="0"/>
              </a:rPr>
              <a:t>upon if you have completed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any </a:t>
            </a:r>
            <a:r>
              <a:rPr lang="en-US" dirty="0">
                <a:latin typeface="Calibri" pitchFamily="34" charset="0"/>
                <a:cs typeface="Calibri" pitchFamily="34" charset="0"/>
              </a:rPr>
              <a:t>objectives with previous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employer). </a:t>
            </a:r>
          </a:p>
          <a:p>
            <a:pPr marL="0" indent="0" algn="ctr">
              <a:buNone/>
            </a:pPr>
            <a:endParaRPr lang="en-US" dirty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Please </a:t>
            </a:r>
            <a:r>
              <a:rPr lang="en-US" dirty="0">
                <a:latin typeface="Calibri" pitchFamily="34" charset="0"/>
                <a:cs typeface="Calibri" pitchFamily="34" charset="0"/>
              </a:rPr>
              <a:t>let us know of any changes so that the evaluation and visitation will be done at the proper location.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1100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5000">
        <p14:prism isInverted="1"/>
      </p:transition>
    </mc:Choice>
    <mc:Fallback xmlns="">
      <p:transition spd="slow" advTm="1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There </a:t>
            </a:r>
            <a:r>
              <a:rPr lang="en-US" dirty="0">
                <a:latin typeface="Calibri" pitchFamily="34" charset="0"/>
                <a:cs typeface="Calibri" pitchFamily="34" charset="0"/>
              </a:rPr>
              <a:t>will be a sign-in sheet passed around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in </a:t>
            </a:r>
            <a:r>
              <a:rPr lang="en-US" dirty="0">
                <a:latin typeface="Calibri" pitchFamily="34" charset="0"/>
                <a:cs typeface="Calibri" pitchFamily="34" charset="0"/>
              </a:rPr>
              <a:t>the beginning of the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seminar. </a:t>
            </a: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Your </a:t>
            </a:r>
            <a:r>
              <a:rPr lang="en-US" dirty="0">
                <a:latin typeface="Calibri" pitchFamily="34" charset="0"/>
                <a:cs typeface="Calibri" pitchFamily="34" charset="0"/>
              </a:rPr>
              <a:t>signature is proof that you were there.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If </a:t>
            </a:r>
            <a:r>
              <a:rPr lang="en-US" dirty="0">
                <a:latin typeface="Calibri" pitchFamily="34" charset="0"/>
                <a:cs typeface="Calibri" pitchFamily="34" charset="0"/>
              </a:rPr>
              <a:t>you forget to sign,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you will </a:t>
            </a:r>
            <a:r>
              <a:rPr lang="en-US" dirty="0">
                <a:latin typeface="Calibri" pitchFamily="34" charset="0"/>
                <a:cs typeface="Calibri" pitchFamily="34" charset="0"/>
              </a:rPr>
              <a:t>not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get credit </a:t>
            </a:r>
            <a:r>
              <a:rPr lang="en-US" dirty="0">
                <a:latin typeface="Calibri" pitchFamily="34" charset="0"/>
                <a:cs typeface="Calibri" pitchFamily="34" charset="0"/>
              </a:rPr>
              <a:t>for it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marL="0" indent="0" algn="ctr">
              <a:buNone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Students </a:t>
            </a:r>
            <a:r>
              <a:rPr lang="en-US" dirty="0">
                <a:latin typeface="Calibri" pitchFamily="34" charset="0"/>
                <a:cs typeface="Calibri" pitchFamily="34" charset="0"/>
              </a:rPr>
              <a:t>who arrive late to a seminar will not be let in.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If </a:t>
            </a:r>
            <a:r>
              <a:rPr lang="en-US" dirty="0">
                <a:latin typeface="Calibri" pitchFamily="34" charset="0"/>
                <a:cs typeface="Calibri" pitchFamily="34" charset="0"/>
              </a:rPr>
              <a:t>you leave before a seminar is over,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you </a:t>
            </a:r>
            <a:r>
              <a:rPr lang="en-US" dirty="0">
                <a:latin typeface="Calibri" pitchFamily="34" charset="0"/>
                <a:cs typeface="Calibri" pitchFamily="34" charset="0"/>
              </a:rPr>
              <a:t>will not get credit.</a:t>
            </a:r>
          </a:p>
          <a:p>
            <a:pPr marL="0" indent="0" algn="ctr">
              <a:buNone/>
            </a:pPr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How do you know if I was at a seminar?</a:t>
            </a:r>
            <a:r>
              <a:rPr lang="en-US" dirty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US" dirty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</a:br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6146" name="Picture 2" descr="C:\WINDOWS\Temporary Internet Files\Content.IE5\JWDAZ2LL\MC900433842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686" y="4572000"/>
            <a:ext cx="1600086" cy="1600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7245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5000">
        <p14:prism isInverted="1"/>
      </p:transition>
    </mc:Choice>
    <mc:Fallback xmlns="">
      <p:transition spd="slow" advTm="1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0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19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If </a:t>
            </a:r>
            <a:r>
              <a:rPr lang="en-US" dirty="0">
                <a:latin typeface="Calibri" pitchFamily="34" charset="0"/>
                <a:cs typeface="Calibri" pitchFamily="34" charset="0"/>
              </a:rPr>
              <a:t>you have already taken the seminars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as </a:t>
            </a:r>
            <a:r>
              <a:rPr lang="en-US" dirty="0">
                <a:latin typeface="Calibri" pitchFamily="34" charset="0"/>
                <a:cs typeface="Calibri" pitchFamily="34" charset="0"/>
              </a:rPr>
              <a:t>a first time Coop. Ed. student,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then</a:t>
            </a:r>
            <a:r>
              <a:rPr lang="en-US" dirty="0">
                <a:latin typeface="Calibri" pitchFamily="34" charset="0"/>
                <a:cs typeface="Calibri" pitchFamily="34" charset="0"/>
              </a:rPr>
              <a:t>, as a repeat Coop. Ed. student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you </a:t>
            </a:r>
            <a:r>
              <a:rPr lang="en-US" dirty="0">
                <a:latin typeface="Calibri" pitchFamily="34" charset="0"/>
                <a:cs typeface="Calibri" pitchFamily="34" charset="0"/>
              </a:rPr>
              <a:t>have a written assignment to turn in.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endParaRPr lang="en-US" dirty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This will be given to you </a:t>
            </a: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when your Coop. Ed. Application Packet </a:t>
            </a: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and </a:t>
            </a:r>
            <a:r>
              <a:rPr lang="en-US" dirty="0">
                <a:latin typeface="Calibri" pitchFamily="34" charset="0"/>
                <a:cs typeface="Calibri" pitchFamily="34" charset="0"/>
              </a:rPr>
              <a:t>O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bjectives are approved.</a:t>
            </a:r>
          </a:p>
          <a:p>
            <a:pPr marL="0" indent="0">
              <a:buNone/>
            </a:pPr>
            <a:endParaRPr lang="en-US" dirty="0">
              <a:latin typeface="Calibri" pitchFamily="34" charset="0"/>
              <a:cs typeface="Calibri" pitchFamily="34" charset="0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100" b="1" dirty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This is my second (third, fourth) time taking Coop. Ed. </a:t>
            </a:r>
            <a:r>
              <a:rPr lang="en-US" sz="3100" b="1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US" sz="3100" b="1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</a:br>
            <a:r>
              <a:rPr lang="en-US" sz="3100" b="1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Do </a:t>
            </a:r>
            <a:r>
              <a:rPr lang="en-US" sz="3100" b="1" dirty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I still have to attend the seminars?</a:t>
            </a:r>
            <a:r>
              <a:rPr lang="en-US" sz="2200" dirty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US" sz="2200" dirty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</a:b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6803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5000">
        <p14:prism isInverted="1"/>
      </p:transition>
    </mc:Choice>
    <mc:Fallback xmlns="">
      <p:transition spd="slow" advTm="1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100" b="1" dirty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What if I had an "incomplete" the previous semester </a:t>
            </a:r>
            <a:r>
              <a:rPr lang="en-US" sz="3100" b="1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US" sz="3100" b="1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</a:br>
            <a:r>
              <a:rPr lang="en-US" sz="3100" b="1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and </a:t>
            </a:r>
            <a:r>
              <a:rPr lang="en-US" sz="3100" b="1" dirty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I want to enroll as a second timer?</a:t>
            </a:r>
            <a:r>
              <a:rPr lang="en-US" sz="3100" dirty="0">
                <a:solidFill>
                  <a:srgbClr val="FFFF00"/>
                </a:solidFill>
              </a:rPr>
              <a:t/>
            </a:r>
            <a:br>
              <a:rPr lang="en-US" sz="3100" dirty="0">
                <a:solidFill>
                  <a:srgbClr val="FFFF00"/>
                </a:solidFill>
              </a:rPr>
            </a:b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" y="1676400"/>
            <a:ext cx="80772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latin typeface="Calibri" pitchFamily="34" charset="0"/>
                <a:cs typeface="Calibri" pitchFamily="34" charset="0"/>
              </a:rPr>
              <a:t>You have one year </a:t>
            </a:r>
          </a:p>
          <a:p>
            <a:pPr algn="ctr"/>
            <a:r>
              <a:rPr lang="en-US" sz="2800" dirty="0" smtClean="0">
                <a:latin typeface="Calibri" pitchFamily="34" charset="0"/>
                <a:cs typeface="Calibri" pitchFamily="34" charset="0"/>
              </a:rPr>
              <a:t>to take 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care of the 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incomplete.</a:t>
            </a:r>
          </a:p>
          <a:p>
            <a:pPr algn="ctr"/>
            <a:endParaRPr lang="en-US" sz="2800" dirty="0" smtClean="0"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n-US" sz="2800" dirty="0" smtClean="0">
                <a:latin typeface="Calibri" pitchFamily="34" charset="0"/>
                <a:cs typeface="Calibri" pitchFamily="34" charset="0"/>
              </a:rPr>
              <a:t>Meanwhile, 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you can sign up </a:t>
            </a:r>
            <a:endParaRPr lang="en-US" sz="2800" dirty="0" smtClean="0"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n-US" sz="2800" dirty="0" smtClean="0">
                <a:latin typeface="Calibri" pitchFamily="34" charset="0"/>
                <a:cs typeface="Calibri" pitchFamily="34" charset="0"/>
              </a:rPr>
              <a:t>as 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a repeat 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student.</a:t>
            </a:r>
          </a:p>
          <a:p>
            <a:pPr algn="ctr"/>
            <a:endParaRPr lang="en-US" dirty="0">
              <a:latin typeface="Calibri" pitchFamily="34" charset="0"/>
              <a:cs typeface="Calibri" pitchFamily="34" charset="0"/>
            </a:endParaRPr>
          </a:p>
          <a:p>
            <a:pPr algn="ctr"/>
            <a:endParaRPr lang="en-US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2754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Yes</a:t>
            </a:r>
            <a:r>
              <a:rPr lang="en-US" dirty="0">
                <a:latin typeface="Calibri" pitchFamily="34" charset="0"/>
                <a:cs typeface="Calibri" pitchFamily="34" charset="0"/>
              </a:rPr>
              <a:t>.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Many </a:t>
            </a:r>
            <a:r>
              <a:rPr lang="en-US" dirty="0">
                <a:latin typeface="Calibri" pitchFamily="34" charset="0"/>
                <a:cs typeface="Calibri" pitchFamily="34" charset="0"/>
              </a:rPr>
              <a:t>employers who have internship positions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require </a:t>
            </a:r>
            <a:r>
              <a:rPr lang="en-US" dirty="0">
                <a:latin typeface="Calibri" pitchFamily="34" charset="0"/>
                <a:cs typeface="Calibri" pitchFamily="34" charset="0"/>
              </a:rPr>
              <a:t>students to earn units for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them.</a:t>
            </a:r>
            <a:endParaRPr lang="en-US" dirty="0">
              <a:latin typeface="Calibri" pitchFamily="34" charset="0"/>
              <a:cs typeface="Calibri" pitchFamily="34" charset="0"/>
            </a:endParaRPr>
          </a:p>
          <a:p>
            <a:pPr algn="ctr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100" b="1" dirty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Can I get credit for an internship or volunteer position?</a:t>
            </a:r>
            <a:r>
              <a:rPr lang="en-US" sz="3100" dirty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US" sz="3100" dirty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</a:br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4098" name="Picture 2" descr="C:\WINDOWS\Temporary Internet Files\Content.IE5\S6GS0VGE\MC900441322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3423356"/>
            <a:ext cx="27432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7669303"/>
      </p:ext>
    </p:extLst>
  </p:cSld>
  <p:clrMapOvr>
    <a:masterClrMapping/>
  </p:clrMapOvr>
  <p:transition spd="slow" advTm="10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19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According </a:t>
            </a:r>
            <a:r>
              <a:rPr lang="en-US" dirty="0">
                <a:latin typeface="Calibri" pitchFamily="34" charset="0"/>
                <a:cs typeface="Calibri" pitchFamily="34" charset="0"/>
              </a:rPr>
              <a:t>to the Department of Labor,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there </a:t>
            </a:r>
            <a:r>
              <a:rPr lang="en-US" dirty="0">
                <a:latin typeface="Calibri" pitchFamily="34" charset="0"/>
                <a:cs typeface="Calibri" pitchFamily="34" charset="0"/>
              </a:rPr>
              <a:t>are six criteria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differentiating </a:t>
            </a:r>
            <a:r>
              <a:rPr lang="en-US" dirty="0">
                <a:latin typeface="Calibri" pitchFamily="34" charset="0"/>
                <a:cs typeface="Calibri" pitchFamily="34" charset="0"/>
              </a:rPr>
              <a:t>between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an </a:t>
            </a:r>
            <a:r>
              <a:rPr lang="en-US" dirty="0">
                <a:latin typeface="Calibri" pitchFamily="34" charset="0"/>
                <a:cs typeface="Calibri" pitchFamily="34" charset="0"/>
              </a:rPr>
              <a:t>employee and an intern:</a:t>
            </a:r>
          </a:p>
          <a:p>
            <a:pPr algn="ctr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What Qualifies as an “Internship?”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US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</a:b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5123" name="Picture 3" descr="C:\WINDOWS\Temporary Internet Files\Content.IE5\S6GS0VGE\MC90028084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048000"/>
            <a:ext cx="1652257" cy="2974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1848239"/>
      </p:ext>
    </p:extLst>
  </p:cSld>
  <p:clrMapOvr>
    <a:masterClrMapping/>
  </p:clrMapOvr>
  <p:transition spd="slow" advTm="10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2438400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en-US" dirty="0">
                <a:latin typeface="Calibri" pitchFamily="34" charset="0"/>
                <a:cs typeface="Calibri" pitchFamily="34" charset="0"/>
              </a:rPr>
              <a:t>The training, even though it includes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lv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actual </a:t>
            </a:r>
            <a:r>
              <a:rPr lang="en-US" dirty="0">
                <a:latin typeface="Calibri" pitchFamily="34" charset="0"/>
                <a:cs typeface="Calibri" pitchFamily="34" charset="0"/>
              </a:rPr>
              <a:t>operations of the facilities of the employers,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lv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is </a:t>
            </a:r>
            <a:r>
              <a:rPr lang="en-US" dirty="0">
                <a:latin typeface="Calibri" pitchFamily="34" charset="0"/>
                <a:cs typeface="Calibri" pitchFamily="34" charset="0"/>
              </a:rPr>
              <a:t>similar to that which would be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lv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given </a:t>
            </a:r>
            <a:r>
              <a:rPr lang="en-US" dirty="0">
                <a:latin typeface="Calibri" pitchFamily="34" charset="0"/>
                <a:cs typeface="Calibri" pitchFamily="34" charset="0"/>
              </a:rPr>
              <a:t>in a vocational school. </a:t>
            </a:r>
          </a:p>
          <a:p>
            <a:pPr algn="ctr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Criteria #1</a:t>
            </a:r>
            <a:endParaRPr lang="en-US" b="1" dirty="0">
              <a:solidFill>
                <a:srgbClr val="FFFF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098" name="Picture 2" descr="C:\WINDOWS\Temporary Internet Files\Content.IE5\78T47KUC\MC90004494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4038600"/>
            <a:ext cx="1799539" cy="1654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WINDOWS\Temporary Internet Files\Content.IE5\KICVSDQI\MC90031030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4206383"/>
            <a:ext cx="1825142" cy="1352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WINDOWS\Temporary Internet Files\Content.IE5\88OCKVLE\MC900250643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3979189"/>
            <a:ext cx="1973033" cy="1772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1628413"/>
      </p:ext>
    </p:extLst>
  </p:cSld>
  <p:clrMapOvr>
    <a:masterClrMapping/>
  </p:clrMapOvr>
  <p:transition spd="slow" advTm="15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71713"/>
            <a:ext cx="8229600" cy="45720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>
                <a:latin typeface="Calibri" pitchFamily="34" charset="0"/>
                <a:cs typeface="Calibri" pitchFamily="34" charset="0"/>
              </a:rPr>
              <a:t>Cooperative Education provides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a </a:t>
            </a:r>
            <a:r>
              <a:rPr lang="en-US" dirty="0">
                <a:latin typeface="Calibri" pitchFamily="34" charset="0"/>
                <a:cs typeface="Calibri" pitchFamily="34" charset="0"/>
              </a:rPr>
              <a:t>practical learning model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for </a:t>
            </a:r>
            <a:r>
              <a:rPr lang="en-US" dirty="0">
                <a:latin typeface="Calibri" pitchFamily="34" charset="0"/>
                <a:cs typeface="Calibri" pitchFamily="34" charset="0"/>
              </a:rPr>
              <a:t>students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and </a:t>
            </a:r>
            <a:r>
              <a:rPr lang="en-US" dirty="0">
                <a:latin typeface="Calibri" pitchFamily="34" charset="0"/>
                <a:cs typeface="Calibri" pitchFamily="34" charset="0"/>
              </a:rPr>
              <a:t>helps them prepare for their future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careers</a:t>
            </a: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through </a:t>
            </a:r>
            <a:r>
              <a:rPr lang="en-US" dirty="0">
                <a:latin typeface="Calibri" pitchFamily="34" charset="0"/>
                <a:cs typeface="Calibri" pitchFamily="34" charset="0"/>
              </a:rPr>
              <a:t>the integration of the on-the-job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>
                <a:latin typeface="Calibri" pitchFamily="34" charset="0"/>
                <a:cs typeface="Calibri" pitchFamily="34" charset="0"/>
              </a:rPr>
              <a:t>l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earning experiences </a:t>
            </a:r>
            <a:r>
              <a:rPr lang="en-US" dirty="0">
                <a:latin typeface="Calibri" pitchFamily="34" charset="0"/>
                <a:cs typeface="Calibri" pitchFamily="34" charset="0"/>
              </a:rPr>
              <a:t>and academic classroom lessons. </a:t>
            </a:r>
            <a:endParaRPr lang="en-US" dirty="0"/>
          </a:p>
        </p:txBody>
      </p:sp>
      <p:pic>
        <p:nvPicPr>
          <p:cNvPr id="3074" name="Picture 2" descr="C:\WINDOWS\Temporary Internet Files\Content.IE5\E8F669AL\MC90036781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4320443"/>
            <a:ext cx="1827886" cy="1822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972170"/>
      </p:ext>
    </p:extLst>
  </p:cSld>
  <p:clrMapOvr>
    <a:masterClrMapping/>
  </p:clrMapOvr>
  <p:transition spd="slow" advTm="15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en-US" dirty="0">
                <a:latin typeface="Calibri" pitchFamily="34" charset="0"/>
                <a:cs typeface="Calibri" pitchFamily="34" charset="0"/>
              </a:rPr>
              <a:t>The training is for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lv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the </a:t>
            </a:r>
            <a:r>
              <a:rPr lang="en-US" dirty="0">
                <a:latin typeface="Calibri" pitchFamily="34" charset="0"/>
                <a:cs typeface="Calibri" pitchFamily="34" charset="0"/>
              </a:rPr>
              <a:t>benefit of the student.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Criteria #2</a:t>
            </a:r>
            <a:endParaRPr lang="en-US" b="1" dirty="0">
              <a:solidFill>
                <a:srgbClr val="FFFF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7175" name="Picture 7" descr="C:\WINDOWS\Temporary Internet Files\Content.IE5\S6GS0VGE\MC90007085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200400"/>
            <a:ext cx="2286000" cy="2763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8479872"/>
      </p:ext>
    </p:extLst>
  </p:cSld>
  <p:clrMapOvr>
    <a:masterClrMapping/>
  </p:clrMapOvr>
  <p:transition spd="slow" advTm="10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en-US" dirty="0">
                <a:latin typeface="Calibri" pitchFamily="34" charset="0"/>
                <a:cs typeface="Calibri" pitchFamily="34" charset="0"/>
              </a:rPr>
              <a:t>The student does not displace a regular employee,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lv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but </a:t>
            </a:r>
            <a:r>
              <a:rPr lang="en-US" dirty="0">
                <a:latin typeface="Calibri" pitchFamily="34" charset="0"/>
                <a:cs typeface="Calibri" pitchFamily="34" charset="0"/>
              </a:rPr>
              <a:t>works under the close observation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lv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of </a:t>
            </a:r>
            <a:r>
              <a:rPr lang="en-US" dirty="0">
                <a:latin typeface="Calibri" pitchFamily="34" charset="0"/>
                <a:cs typeface="Calibri" pitchFamily="34" charset="0"/>
              </a:rPr>
              <a:t>a regular employee or supervisor.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Criteria #3</a:t>
            </a:r>
            <a:endParaRPr lang="en-US" b="1" dirty="0">
              <a:solidFill>
                <a:srgbClr val="FFFF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8196" name="Picture 4" descr="C:\WINDOWS\Temporary Internet Files\Content.IE5\JWDAZ2LL\MC90029714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428999"/>
            <a:ext cx="2514600" cy="2472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0127842"/>
      </p:ext>
    </p:extLst>
  </p:cSld>
  <p:clrMapOvr>
    <a:masterClrMapping/>
  </p:clrMapOvr>
  <p:transition spd="slow" advTm="15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buNone/>
            </a:pPr>
            <a:r>
              <a:rPr lang="en-US" dirty="0">
                <a:latin typeface="Calibri" pitchFamily="34" charset="0"/>
                <a:cs typeface="Calibri" pitchFamily="34" charset="0"/>
              </a:rPr>
              <a:t>The employer provides the training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lv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and </a:t>
            </a:r>
            <a:r>
              <a:rPr lang="en-US" dirty="0">
                <a:latin typeface="Calibri" pitchFamily="34" charset="0"/>
                <a:cs typeface="Calibri" pitchFamily="34" charset="0"/>
              </a:rPr>
              <a:t>derives no immediate advantage from the activities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lv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of </a:t>
            </a:r>
            <a:r>
              <a:rPr lang="en-US" dirty="0">
                <a:latin typeface="Calibri" pitchFamily="34" charset="0"/>
                <a:cs typeface="Calibri" pitchFamily="34" charset="0"/>
              </a:rPr>
              <a:t>the student; and on occasion,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lv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the </a:t>
            </a:r>
            <a:r>
              <a:rPr lang="en-US" dirty="0">
                <a:latin typeface="Calibri" pitchFamily="34" charset="0"/>
                <a:cs typeface="Calibri" pitchFamily="34" charset="0"/>
              </a:rPr>
              <a:t>operations may actually be impeded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lv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by </a:t>
            </a:r>
            <a:r>
              <a:rPr lang="en-US" dirty="0">
                <a:latin typeface="Calibri" pitchFamily="34" charset="0"/>
                <a:cs typeface="Calibri" pitchFamily="34" charset="0"/>
              </a:rPr>
              <a:t>the training.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Criteria #4</a:t>
            </a:r>
            <a:endParaRPr lang="en-US" b="1" dirty="0">
              <a:solidFill>
                <a:srgbClr val="FFFF0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4608116"/>
      </p:ext>
    </p:extLst>
  </p:cSld>
  <p:clrMapOvr>
    <a:masterClrMapping/>
  </p:clrMapOvr>
  <p:transition spd="slow" advTm="15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buNone/>
            </a:pPr>
            <a:r>
              <a:rPr lang="en-US" dirty="0">
                <a:latin typeface="Calibri" pitchFamily="34" charset="0"/>
                <a:cs typeface="Calibri" pitchFamily="34" charset="0"/>
              </a:rPr>
              <a:t>The student is not necessarily entitled to a job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lv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at </a:t>
            </a:r>
            <a:r>
              <a:rPr lang="en-US" dirty="0">
                <a:latin typeface="Calibri" pitchFamily="34" charset="0"/>
                <a:cs typeface="Calibri" pitchFamily="34" charset="0"/>
              </a:rPr>
              <a:t>the conclusion of the training period.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Criteria #5</a:t>
            </a:r>
            <a:endParaRPr lang="en-US" b="1" dirty="0">
              <a:solidFill>
                <a:srgbClr val="FFFF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9218" name="Picture 2" descr="C:\WINDOWS\Temporary Internet Files\Content.IE5\88OCKVLE\MC90007877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667000"/>
            <a:ext cx="4349363" cy="2889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4846079"/>
      </p:ext>
    </p:extLst>
  </p:cSld>
  <p:clrMapOvr>
    <a:masterClrMapping/>
  </p:clrMapOvr>
  <p:transition spd="slow" advTm="10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buNone/>
            </a:pPr>
            <a:r>
              <a:rPr lang="en-US" dirty="0">
                <a:latin typeface="Calibri" pitchFamily="34" charset="0"/>
                <a:cs typeface="Calibri" pitchFamily="34" charset="0"/>
              </a:rPr>
              <a:t>The employer and the student understand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lv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that </a:t>
            </a:r>
            <a:r>
              <a:rPr lang="en-US" dirty="0">
                <a:latin typeface="Calibri" pitchFamily="34" charset="0"/>
                <a:cs typeface="Calibri" pitchFamily="34" charset="0"/>
              </a:rPr>
              <a:t>the student is not entitled to wages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lv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for </a:t>
            </a:r>
            <a:r>
              <a:rPr lang="en-US" dirty="0">
                <a:latin typeface="Calibri" pitchFamily="34" charset="0"/>
                <a:cs typeface="Calibri" pitchFamily="34" charset="0"/>
              </a:rPr>
              <a:t>the time spent training. </a:t>
            </a:r>
          </a:p>
          <a:p>
            <a:pPr algn="ctr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Criteria #6</a:t>
            </a:r>
            <a:endParaRPr lang="en-US" b="1" dirty="0">
              <a:solidFill>
                <a:srgbClr val="FFFF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243" name="Picture 3" descr="C:\WINDOWS\Temporary Internet Files\Content.IE5\JWDAZ2LL\MC900441529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428999"/>
            <a:ext cx="2743200" cy="2449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1578728"/>
      </p:ext>
    </p:extLst>
  </p:cSld>
  <p:clrMapOvr>
    <a:masterClrMapping/>
  </p:clrMapOvr>
  <p:transition spd="slow" advTm="10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The </a:t>
            </a:r>
            <a:r>
              <a:rPr lang="en-US" dirty="0">
                <a:latin typeface="Calibri" pitchFamily="34" charset="0"/>
                <a:cs typeface="Calibri" pitchFamily="34" charset="0"/>
              </a:rPr>
              <a:t>F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ederal </a:t>
            </a:r>
            <a:r>
              <a:rPr lang="en-US" dirty="0">
                <a:latin typeface="Calibri" pitchFamily="34" charset="0"/>
                <a:cs typeface="Calibri" pitchFamily="34" charset="0"/>
              </a:rPr>
              <a:t>Department of Labor (DOL)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Wage </a:t>
            </a:r>
            <a:r>
              <a:rPr lang="en-US" dirty="0">
                <a:latin typeface="Calibri" pitchFamily="34" charset="0"/>
                <a:cs typeface="Calibri" pitchFamily="34" charset="0"/>
              </a:rPr>
              <a:t>and Hour Division has recognized that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a </a:t>
            </a:r>
            <a:r>
              <a:rPr lang="en-US" dirty="0">
                <a:latin typeface="Calibri" pitchFamily="34" charset="0"/>
                <a:cs typeface="Calibri" pitchFamily="34" charset="0"/>
              </a:rPr>
              <a:t>person may volunteer time to religious, charitable, civic, humanitarian, or similar non-profit organizations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as </a:t>
            </a:r>
            <a:r>
              <a:rPr lang="en-US" dirty="0">
                <a:latin typeface="Calibri" pitchFamily="34" charset="0"/>
                <a:cs typeface="Calibri" pitchFamily="34" charset="0"/>
              </a:rPr>
              <a:t>a public service and not be covered by the FLSA.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Such </a:t>
            </a:r>
            <a:r>
              <a:rPr lang="en-US" dirty="0">
                <a:latin typeface="Calibri" pitchFamily="34" charset="0"/>
                <a:cs typeface="Calibri" pitchFamily="34" charset="0"/>
              </a:rPr>
              <a:t>a person volunteers freely for such organizations without compensation or expectation of compensation.</a:t>
            </a:r>
          </a:p>
          <a:p>
            <a:pPr marL="0" indent="0">
              <a:buNone/>
            </a:pPr>
            <a:r>
              <a:rPr lang="en-US" dirty="0">
                <a:latin typeface="Calibri" pitchFamily="34" charset="0"/>
                <a:cs typeface="Calibri" pitchFamily="34" charset="0"/>
              </a:rPr>
              <a:t> 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What Qualifies as Volunteerism?</a:t>
            </a:r>
            <a:r>
              <a:rPr lang="en-US" dirty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US" dirty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</a:b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5894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20000">
        <p14:flip dir="r"/>
      </p:transition>
    </mc:Choice>
    <mc:Fallback xmlns="">
      <p:transition spd="slow" advTm="2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864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dirty="0">
                <a:latin typeface="Calibri" pitchFamily="34" charset="0"/>
                <a:cs typeface="Calibri" pitchFamily="34" charset="0"/>
              </a:rPr>
              <a:t>Such activities are described by the DOL as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“</a:t>
            </a:r>
            <a:r>
              <a:rPr lang="en-US" dirty="0">
                <a:latin typeface="Calibri" pitchFamily="34" charset="0"/>
                <a:cs typeface="Calibri" pitchFamily="34" charset="0"/>
              </a:rPr>
              <a:t>ordinary volunteerism.”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In </a:t>
            </a:r>
            <a:r>
              <a:rPr lang="en-US" dirty="0">
                <a:latin typeface="Calibri" pitchFamily="34" charset="0"/>
                <a:cs typeface="Calibri" pitchFamily="34" charset="0"/>
              </a:rPr>
              <a:t>determining whether an activity is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“</a:t>
            </a:r>
            <a:r>
              <a:rPr lang="en-US" dirty="0">
                <a:latin typeface="Calibri" pitchFamily="34" charset="0"/>
                <a:cs typeface="Calibri" pitchFamily="34" charset="0"/>
              </a:rPr>
              <a:t>ordinary volunteerism,” the DOL considers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a </a:t>
            </a:r>
            <a:r>
              <a:rPr lang="en-US" dirty="0">
                <a:latin typeface="Calibri" pitchFamily="34" charset="0"/>
                <a:cs typeface="Calibri" pitchFamily="34" charset="0"/>
              </a:rPr>
              <a:t>variety of factors, including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:</a:t>
            </a:r>
            <a:r>
              <a:rPr lang="en-US" dirty="0">
                <a:latin typeface="Calibri" pitchFamily="34" charset="0"/>
                <a:cs typeface="Calibri" pitchFamily="34" charset="0"/>
              </a:rPr>
              <a:t> 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endParaRPr lang="en-US" dirty="0">
              <a:latin typeface="Calibri" pitchFamily="34" charset="0"/>
              <a:cs typeface="Calibri" pitchFamily="34" charset="0"/>
            </a:endParaRPr>
          </a:p>
          <a:p>
            <a:pPr marL="0" lvl="0" indent="0" algn="ctr">
              <a:buNone/>
            </a:pPr>
            <a:r>
              <a:rPr lang="en-US" sz="2000" dirty="0">
                <a:latin typeface="Calibri" pitchFamily="34" charset="0"/>
                <a:cs typeface="Calibri" pitchFamily="34" charset="0"/>
              </a:rPr>
              <a:t>Nature of the entity receiving the services (nonprofit, for instance) </a:t>
            </a:r>
            <a:endParaRPr lang="en-US" sz="2000" dirty="0" smtClean="0">
              <a:latin typeface="Calibri" pitchFamily="34" charset="0"/>
              <a:cs typeface="Calibri" pitchFamily="34" charset="0"/>
            </a:endParaRPr>
          </a:p>
          <a:p>
            <a:pPr lvl="0" algn="ctr"/>
            <a:endParaRPr lang="en-US" sz="2000" dirty="0">
              <a:latin typeface="Calibri" pitchFamily="34" charset="0"/>
              <a:cs typeface="Calibri" pitchFamily="34" charset="0"/>
            </a:endParaRPr>
          </a:p>
          <a:p>
            <a:pPr marL="0" lvl="0" indent="0" algn="ctr">
              <a:buNone/>
            </a:pPr>
            <a:r>
              <a:rPr lang="en-US" sz="2000" dirty="0" smtClean="0">
                <a:latin typeface="Calibri" pitchFamily="34" charset="0"/>
                <a:cs typeface="Calibri" pitchFamily="34" charset="0"/>
              </a:rPr>
              <a:t>Compensation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of any sort (such as money, room &amp; board, perks, etc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.)</a:t>
            </a:r>
          </a:p>
          <a:p>
            <a:pPr lvl="0" algn="ctr"/>
            <a:endParaRPr lang="en-US" sz="2000" dirty="0">
              <a:latin typeface="Calibri" pitchFamily="34" charset="0"/>
              <a:cs typeface="Calibri" pitchFamily="34" charset="0"/>
            </a:endParaRPr>
          </a:p>
          <a:p>
            <a:pPr marL="0" lvl="0" indent="0" algn="ctr">
              <a:buNone/>
            </a:pPr>
            <a:r>
              <a:rPr lang="en-US" sz="2000" dirty="0" smtClean="0">
                <a:latin typeface="Calibri" pitchFamily="34" charset="0"/>
                <a:cs typeface="Calibri" pitchFamily="34" charset="0"/>
              </a:rPr>
              <a:t>Expectations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of benefits in the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future</a:t>
            </a:r>
          </a:p>
          <a:p>
            <a:pPr marL="0" lvl="0" indent="0" algn="ctr">
              <a:buNone/>
            </a:pP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endParaRPr lang="en-US" sz="2000" dirty="0">
              <a:latin typeface="Calibri" pitchFamily="34" charset="0"/>
              <a:cs typeface="Calibri" pitchFamily="34" charset="0"/>
            </a:endParaRPr>
          </a:p>
          <a:p>
            <a:pPr marL="0" lvl="0" indent="0" algn="ctr">
              <a:buNone/>
            </a:pPr>
            <a:r>
              <a:rPr lang="en-US" sz="2000" dirty="0" smtClean="0">
                <a:latin typeface="Calibri" pitchFamily="34" charset="0"/>
                <a:cs typeface="Calibri" pitchFamily="34" charset="0"/>
              </a:rPr>
              <a:t>Whether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the activity is less than a full-time occupation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592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20000">
        <p14:flip dir="r"/>
      </p:transition>
    </mc:Choice>
    <mc:Fallback xmlns="">
      <p:transition spd="slow" advTm="2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812367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      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Whether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regular employees are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displaced</a:t>
            </a:r>
          </a:p>
          <a:p>
            <a:pPr marL="0" lvl="0" indent="0" algn="ctr">
              <a:buNone/>
            </a:pPr>
            <a:endParaRPr lang="en-US" sz="2000" dirty="0">
              <a:latin typeface="Calibri" pitchFamily="34" charset="0"/>
              <a:cs typeface="Calibri" pitchFamily="34" charset="0"/>
            </a:endParaRPr>
          </a:p>
          <a:p>
            <a:pPr marL="0" lvl="0" indent="0" algn="ctr">
              <a:buNone/>
            </a:pPr>
            <a:r>
              <a:rPr lang="en-US" sz="2000" dirty="0" smtClean="0">
                <a:latin typeface="Calibri" pitchFamily="34" charset="0"/>
                <a:cs typeface="Calibri" pitchFamily="34" charset="0"/>
              </a:rPr>
              <a:t>       Whether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the services are offered freely without pressure or coercion,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and</a:t>
            </a:r>
          </a:p>
          <a:p>
            <a:pPr marL="0" lvl="0" indent="0" algn="ctr">
              <a:buNone/>
            </a:pP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endParaRPr lang="en-US" sz="2000" dirty="0">
              <a:latin typeface="Calibri" pitchFamily="34" charset="0"/>
              <a:cs typeface="Calibri" pitchFamily="34" charset="0"/>
            </a:endParaRPr>
          </a:p>
          <a:p>
            <a:pPr marL="0" lvl="0" indent="0" algn="ctr">
              <a:buNone/>
            </a:pPr>
            <a:r>
              <a:rPr lang="en-US" sz="2000" dirty="0" smtClean="0">
                <a:latin typeface="Calibri" pitchFamily="34" charset="0"/>
                <a:cs typeface="Calibri" pitchFamily="34" charset="0"/>
              </a:rPr>
              <a:t>       Whether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the services are of the kind typically associated </a:t>
            </a:r>
            <a:endParaRPr lang="en-US" sz="2000" dirty="0" smtClean="0">
              <a:latin typeface="Calibri" pitchFamily="34" charset="0"/>
              <a:cs typeface="Calibri" pitchFamily="34" charset="0"/>
            </a:endParaRPr>
          </a:p>
          <a:p>
            <a:pPr marL="0" lvl="0" indent="0" algn="ctr">
              <a:buNone/>
            </a:pPr>
            <a:r>
              <a:rPr lang="en-US" sz="2000" dirty="0" smtClean="0">
                <a:latin typeface="Calibri" pitchFamily="34" charset="0"/>
                <a:cs typeface="Calibri" pitchFamily="34" charset="0"/>
              </a:rPr>
              <a:t>with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volunteer work. </a:t>
            </a:r>
          </a:p>
          <a:p>
            <a:pPr marL="0" indent="0" algn="ctr">
              <a:buNone/>
            </a:pPr>
            <a:endParaRPr lang="en-US" i="1" u="sng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i="1" u="sng" dirty="0" smtClean="0">
                <a:latin typeface="Calibri" pitchFamily="34" charset="0"/>
                <a:cs typeface="Calibri" pitchFamily="34" charset="0"/>
              </a:rPr>
              <a:t>If </a:t>
            </a:r>
            <a:r>
              <a:rPr lang="en-US" i="1" u="sng" dirty="0">
                <a:latin typeface="Calibri" pitchFamily="34" charset="0"/>
                <a:cs typeface="Calibri" pitchFamily="34" charset="0"/>
              </a:rPr>
              <a:t>an individual volunteers in a part of a nonprofit </a:t>
            </a:r>
            <a:endParaRPr lang="en-US" i="1" u="sng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i="1" u="sng" dirty="0" smtClean="0">
                <a:latin typeface="Calibri" pitchFamily="34" charset="0"/>
                <a:cs typeface="Calibri" pitchFamily="34" charset="0"/>
              </a:rPr>
              <a:t>which </a:t>
            </a:r>
            <a:r>
              <a:rPr lang="en-US" i="1" u="sng" dirty="0">
                <a:latin typeface="Calibri" pitchFamily="34" charset="0"/>
                <a:cs typeface="Calibri" pitchFamily="34" charset="0"/>
              </a:rPr>
              <a:t>is commercial and that serves the public, </a:t>
            </a:r>
            <a:endParaRPr lang="en-US" i="1" u="sng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i="1" u="sng" dirty="0" smtClean="0">
                <a:latin typeface="Calibri" pitchFamily="34" charset="0"/>
                <a:cs typeface="Calibri" pitchFamily="34" charset="0"/>
              </a:rPr>
              <a:t>such </a:t>
            </a:r>
            <a:r>
              <a:rPr lang="en-US" i="1" u="sng" dirty="0">
                <a:latin typeface="Calibri" pitchFamily="34" charset="0"/>
                <a:cs typeface="Calibri" pitchFamily="34" charset="0"/>
              </a:rPr>
              <a:t>as stores or restaurants, </a:t>
            </a:r>
            <a:endParaRPr lang="en-US" i="1" u="sng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i="1" u="sng" dirty="0" smtClean="0">
                <a:latin typeface="Calibri" pitchFamily="34" charset="0"/>
                <a:cs typeface="Calibri" pitchFamily="34" charset="0"/>
              </a:rPr>
              <a:t>the </a:t>
            </a:r>
            <a:r>
              <a:rPr lang="en-US" i="1" u="sng" dirty="0">
                <a:latin typeface="Calibri" pitchFamily="34" charset="0"/>
                <a:cs typeface="Calibri" pitchFamily="34" charset="0"/>
              </a:rPr>
              <a:t>DOL does not recognize them as volunteers </a:t>
            </a:r>
            <a:endParaRPr lang="en-US" i="1" u="sng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i="1" u="sng" dirty="0" smtClean="0">
                <a:latin typeface="Calibri" pitchFamily="34" charset="0"/>
                <a:cs typeface="Calibri" pitchFamily="34" charset="0"/>
              </a:rPr>
              <a:t>for </a:t>
            </a:r>
            <a:r>
              <a:rPr lang="en-US" i="1" u="sng" dirty="0">
                <a:latin typeface="Calibri" pitchFamily="34" charset="0"/>
                <a:cs typeface="Calibri" pitchFamily="34" charset="0"/>
              </a:rPr>
              <a:t>FLSA purposes. </a:t>
            </a:r>
            <a:endParaRPr lang="en-US" dirty="0">
              <a:latin typeface="Calibri" pitchFamily="34" charset="0"/>
              <a:cs typeface="Calibri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432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20000">
        <p14:flip dir="r"/>
      </p:transition>
    </mc:Choice>
    <mc:Fallback xmlns="">
      <p:transition spd="slow" advTm="2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For more information please visit our website at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chemeClr val="tx1">
                    <a:lumMod val="95000"/>
                  </a:schemeClr>
                </a:solidFill>
                <a:latin typeface="Calibri" pitchFamily="34" charset="0"/>
                <a:cs typeface="Calibri" pitchFamily="34" charset="0"/>
                <a:hlinkClick r:id="rId2"/>
              </a:rPr>
              <a:t>www.lavc.edu/cooped </a:t>
            </a:r>
            <a:endParaRPr lang="en-US" dirty="0" smtClean="0">
              <a:solidFill>
                <a:schemeClr val="tx1">
                  <a:lumMod val="9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Or call 818-947-2334</a:t>
            </a:r>
            <a:endParaRPr lang="en-US" dirty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Monday to Friday</a:t>
            </a: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8:00 am – 12 noon &amp;</a:t>
            </a: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1:00 – 4:30 pm</a:t>
            </a:r>
          </a:p>
          <a:p>
            <a:pPr marL="0" indent="0" algn="ctr">
              <a:buNone/>
            </a:pP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5257800"/>
            <a:ext cx="2527787" cy="766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4115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20000">
        <p14:flip dir="r"/>
      </p:transition>
    </mc:Choice>
    <mc:Fallback xmlns="">
      <p:transition spd="slow" advTm="2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17526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>
                <a:latin typeface="Calibri" pitchFamily="34" charset="0"/>
                <a:cs typeface="Calibri" pitchFamily="34" charset="0"/>
              </a:rPr>
              <a:t>By integrating both study and work,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each </a:t>
            </a:r>
            <a:r>
              <a:rPr lang="en-US" dirty="0">
                <a:latin typeface="Calibri" pitchFamily="34" charset="0"/>
                <a:cs typeface="Calibri" pitchFamily="34" charset="0"/>
              </a:rPr>
              <a:t>area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should become </a:t>
            </a:r>
            <a:r>
              <a:rPr lang="en-US" dirty="0">
                <a:latin typeface="Calibri" pitchFamily="34" charset="0"/>
                <a:cs typeface="Calibri" pitchFamily="34" charset="0"/>
              </a:rPr>
              <a:t>more relevant,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interesting</a:t>
            </a:r>
            <a:r>
              <a:rPr lang="en-US" dirty="0">
                <a:latin typeface="Calibri" pitchFamily="34" charset="0"/>
                <a:cs typeface="Calibri" pitchFamily="34" charset="0"/>
              </a:rPr>
              <a:t>, and rewarding.</a:t>
            </a:r>
          </a:p>
          <a:p>
            <a:pPr marL="0" indent="0" algn="ctr">
              <a:buNone/>
            </a:pPr>
            <a:endParaRPr lang="en-US" dirty="0"/>
          </a:p>
        </p:txBody>
      </p:sp>
      <p:pic>
        <p:nvPicPr>
          <p:cNvPr id="4098" name="Picture 2" descr="C:\WINDOWS\Temporary Internet Files\Content.IE5\JWDAZ2LL\MC90005615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3810000"/>
            <a:ext cx="1801368" cy="1726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0213744"/>
      </p:ext>
    </p:extLst>
  </p:cSld>
  <p:clrMapOvr>
    <a:masterClrMapping/>
  </p:clrMapOvr>
  <p:transition spd="slow" advTm="10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17525" y="1295400"/>
            <a:ext cx="8169275" cy="44958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dirty="0">
                <a:latin typeface="Calibri" pitchFamily="34" charset="0"/>
                <a:cs typeface="Calibri" pitchFamily="34" charset="0"/>
              </a:rPr>
              <a:t>You must be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working, interning </a:t>
            </a:r>
            <a:r>
              <a:rPr lang="en-US" dirty="0">
                <a:latin typeface="Calibri" pitchFamily="34" charset="0"/>
                <a:cs typeface="Calibri" pitchFamily="34" charset="0"/>
              </a:rPr>
              <a:t>or volunteering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during </a:t>
            </a:r>
            <a:r>
              <a:rPr lang="en-US" dirty="0">
                <a:latin typeface="Calibri" pitchFamily="34" charset="0"/>
                <a:cs typeface="Calibri" pitchFamily="34" charset="0"/>
              </a:rPr>
              <a:t>the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semester in which you are enrolled in Coop. Ed. </a:t>
            </a: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and </a:t>
            </a:r>
            <a:r>
              <a:rPr lang="en-US" dirty="0">
                <a:latin typeface="Calibri" pitchFamily="34" charset="0"/>
                <a:cs typeface="Calibri" pitchFamily="34" charset="0"/>
              </a:rPr>
              <a:t>you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must also be enrolled </a:t>
            </a:r>
            <a:r>
              <a:rPr lang="en-US" dirty="0">
                <a:latin typeface="Calibri" pitchFamily="34" charset="0"/>
                <a:cs typeface="Calibri" pitchFamily="34" charset="0"/>
              </a:rPr>
              <a:t>in and complete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at </a:t>
            </a:r>
            <a:r>
              <a:rPr lang="en-US" dirty="0">
                <a:latin typeface="Calibri" pitchFamily="34" charset="0"/>
                <a:cs typeface="Calibri" pitchFamily="34" charset="0"/>
              </a:rPr>
              <a:t>least one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additional class (besides Coop. Ed.), </a:t>
            </a: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at </a:t>
            </a:r>
            <a:r>
              <a:rPr lang="en-US" dirty="0">
                <a:latin typeface="Calibri" pitchFamily="34" charset="0"/>
                <a:cs typeface="Calibri" pitchFamily="34" charset="0"/>
              </a:rPr>
              <a:t>an accredited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college </a:t>
            </a:r>
            <a:r>
              <a:rPr lang="en-US" dirty="0">
                <a:latin typeface="Calibri" pitchFamily="34" charset="0"/>
                <a:cs typeface="Calibri" pitchFamily="34" charset="0"/>
              </a:rPr>
              <a:t>or university.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endParaRPr lang="en-US" dirty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en-US" dirty="0">
                <a:latin typeface="Calibri" pitchFamily="34" charset="0"/>
                <a:cs typeface="Calibri" pitchFamily="34" charset="0"/>
              </a:rPr>
              <a:t>no credit is available for past experience)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endParaRPr lang="en-US" dirty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The additional class requirement </a:t>
            </a: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is waived for the </a:t>
            </a: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Summer and Winter Sessions.</a:t>
            </a:r>
            <a:endParaRPr lang="en-US" dirty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endParaRPr lang="en-US" dirty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2192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How do I qualify for Coop. Ed.?</a:t>
            </a:r>
            <a:endParaRPr lang="en-US" b="1" dirty="0">
              <a:solidFill>
                <a:srgbClr val="FFFF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26" name="Picture 2" descr="C:\WINDOWS\Temporary Internet Files\Content.IE5\E8F669AL\MC90043985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4191000"/>
            <a:ext cx="1660525" cy="1819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671082"/>
      </p:ext>
    </p:extLst>
  </p:cSld>
  <p:clrMapOvr>
    <a:masterClrMapping/>
  </p:clrMapOvr>
  <p:transition spd="slow" advTm="15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Grading is based on a “point” system.</a:t>
            </a:r>
          </a:p>
          <a:p>
            <a:pPr marL="0" indent="0" algn="ctr">
              <a:buNone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This is a combination of </a:t>
            </a:r>
          </a:p>
          <a:p>
            <a:pPr marL="0" indent="0" algn="ctr">
              <a:buNone/>
            </a:pPr>
            <a:r>
              <a:rPr lang="en-US" dirty="0">
                <a:latin typeface="Calibri" pitchFamily="34" charset="0"/>
                <a:cs typeface="Calibri" pitchFamily="34" charset="0"/>
              </a:rPr>
              <a:t>t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he student’s evaluation and</a:t>
            </a:r>
          </a:p>
          <a:p>
            <a:pPr marL="0" indent="0" algn="ctr">
              <a:buNone/>
            </a:pPr>
            <a:r>
              <a:rPr lang="en-US" dirty="0">
                <a:latin typeface="Calibri" pitchFamily="34" charset="0"/>
                <a:cs typeface="Calibri" pitchFamily="34" charset="0"/>
              </a:rPr>
              <a:t>h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omework scores.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How is Grading Calculated?</a:t>
            </a:r>
            <a:endParaRPr lang="en-US" b="1" dirty="0">
              <a:solidFill>
                <a:srgbClr val="FFFF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26" name="Picture 2" descr="C:\WINDOWS\Temporary Internet Files\Content.IE5\KICVSDQI\MC90028197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3886200"/>
            <a:ext cx="2091561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1008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1910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First time students are required to attend 2 seminars</a:t>
            </a: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(Job Searching &amp; Career Advancement)</a:t>
            </a:r>
          </a:p>
          <a:p>
            <a:pPr marL="0" indent="0" algn="ctr">
              <a:buNone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Each seminar will include 2 homework assignments</a:t>
            </a: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(Total of 4 assignments)</a:t>
            </a:r>
          </a:p>
          <a:p>
            <a:pPr marL="0" indent="0" algn="ctr">
              <a:buNone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Each assignment is worth up to 20 points</a:t>
            </a: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(Total of up to 80 points possible)</a:t>
            </a:r>
          </a:p>
          <a:p>
            <a:pPr marL="0" indent="0">
              <a:buNone/>
            </a:pPr>
            <a:endParaRPr lang="en-US" dirty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How Does the Point System Work?</a:t>
            </a:r>
            <a:endParaRPr lang="en-US" b="1" dirty="0">
              <a:solidFill>
                <a:srgbClr val="FFFF0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5968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4572000"/>
          </a:xfrm>
        </p:spPr>
        <p:txBody>
          <a:bodyPr/>
          <a:lstStyle/>
          <a:p>
            <a:pPr marL="0" indent="0" algn="ctr">
              <a:buNone/>
            </a:pPr>
            <a:endParaRPr lang="en-US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Second, third and fourth time students</a:t>
            </a: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are given a written assignment.</a:t>
            </a:r>
          </a:p>
          <a:p>
            <a:pPr marL="0" indent="0" algn="ctr">
              <a:buNone/>
            </a:pP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This assignment is worth</a:t>
            </a:r>
          </a:p>
          <a:p>
            <a:pPr marL="0" indent="0" algn="ctr">
              <a:buNone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up to 80 points.</a:t>
            </a:r>
          </a:p>
          <a:p>
            <a:pPr marL="0" indent="0" algn="ctr">
              <a:buNone/>
            </a:pPr>
            <a:endParaRPr lang="en-US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endParaRPr lang="en-US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endParaRPr lang="en-US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80" name="Picture 8" descr="C:\WINDOWS\Temporary Internet Files\Content.IE5\KICVSDQI\MC900434609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3330156"/>
            <a:ext cx="1981200" cy="2926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1559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594</TotalTime>
  <Words>1959</Words>
  <Application>Microsoft Office PowerPoint</Application>
  <PresentationFormat>On-screen Show (4:3)</PresentationFormat>
  <Paragraphs>341</Paragraphs>
  <Slides>48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Paper</vt:lpstr>
      <vt:lpstr> COOPERATIVE EDUCATION</vt:lpstr>
      <vt:lpstr>What is Cooperative Education?</vt:lpstr>
      <vt:lpstr>PowerPoint Presentation</vt:lpstr>
      <vt:lpstr>PowerPoint Presentation</vt:lpstr>
      <vt:lpstr>PowerPoint Presentation</vt:lpstr>
      <vt:lpstr>How do I qualify for Coop. Ed.?</vt:lpstr>
      <vt:lpstr>How is Grading Calculated?</vt:lpstr>
      <vt:lpstr>How Does the Point System Work?</vt:lpstr>
      <vt:lpstr>PowerPoint Presentation</vt:lpstr>
      <vt:lpstr>PowerPoint Presentation</vt:lpstr>
      <vt:lpstr>PowerPoint Presentation</vt:lpstr>
      <vt:lpstr>How do I earn my units?</vt:lpstr>
      <vt:lpstr>PowerPoint Presentation</vt:lpstr>
      <vt:lpstr>What are “Learning Objectives?”</vt:lpstr>
      <vt:lpstr>PowerPoint Presentation</vt:lpstr>
      <vt:lpstr>PowerPoint Presentation</vt:lpstr>
      <vt:lpstr>What is the difference between  Major units and General units?</vt:lpstr>
      <vt:lpstr>What are these units good for?</vt:lpstr>
      <vt:lpstr>PowerPoint Presentation</vt:lpstr>
      <vt:lpstr>Can I transfer these units to a university?</vt:lpstr>
      <vt:lpstr>How many units can I transfer?</vt:lpstr>
      <vt:lpstr>PowerPoint Presentation</vt:lpstr>
      <vt:lpstr>How many times can I take Coop. Ed.?</vt:lpstr>
      <vt:lpstr>             How do you determine  the number of units I qualify for? </vt:lpstr>
      <vt:lpstr>PowerPoint Presentation</vt:lpstr>
      <vt:lpstr>PowerPoint Presentation</vt:lpstr>
      <vt:lpstr>PowerPoint Presentation</vt:lpstr>
      <vt:lpstr>How do you determine  if the units will be in my major? </vt:lpstr>
      <vt:lpstr>What happens if I quit or get fired? </vt:lpstr>
      <vt:lpstr>PowerPoint Presentation</vt:lpstr>
      <vt:lpstr>What if I get a new supervisor? </vt:lpstr>
      <vt:lpstr>What if I get a new job? </vt:lpstr>
      <vt:lpstr>PowerPoint Presentation</vt:lpstr>
      <vt:lpstr>How do you know if I was at a seminar? </vt:lpstr>
      <vt:lpstr>This is my second (third, fourth) time taking Coop. Ed.  Do I still have to attend the seminars? </vt:lpstr>
      <vt:lpstr>What if I had an "incomplete" the previous semester  and I want to enroll as a second timer? </vt:lpstr>
      <vt:lpstr>Can I get credit for an internship or volunteer position? </vt:lpstr>
      <vt:lpstr>What Qualifies as an “Internship?” </vt:lpstr>
      <vt:lpstr>Criteria #1</vt:lpstr>
      <vt:lpstr>Criteria #2</vt:lpstr>
      <vt:lpstr>Criteria #3</vt:lpstr>
      <vt:lpstr>Criteria #4</vt:lpstr>
      <vt:lpstr>Criteria #5</vt:lpstr>
      <vt:lpstr>Criteria #6</vt:lpstr>
      <vt:lpstr>What Qualifies as Volunteerism? </vt:lpstr>
      <vt:lpstr>PowerPoint Presentation</vt:lpstr>
      <vt:lpstr>PowerPoint Presentation</vt:lpstr>
      <vt:lpstr>PowerPoint Presentation</vt:lpstr>
    </vt:vector>
  </TitlesOfParts>
  <Company>LAVC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COOPERATIVE EDUCATION</dc:title>
  <dc:creator>Guerrero, Patricia T.</dc:creator>
  <cp:lastModifiedBy>Guerrero, Patricia T.</cp:lastModifiedBy>
  <cp:revision>45</cp:revision>
  <dcterms:created xsi:type="dcterms:W3CDTF">2012-12-19T19:36:05Z</dcterms:created>
  <dcterms:modified xsi:type="dcterms:W3CDTF">2013-01-04T23:24:21Z</dcterms:modified>
</cp:coreProperties>
</file>